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2"/>
  </p:notesMasterIdLst>
  <p:sldIdLst>
    <p:sldId id="276" r:id="rId2"/>
    <p:sldId id="277" r:id="rId3"/>
    <p:sldId id="278" r:id="rId4"/>
    <p:sldId id="279" r:id="rId5"/>
    <p:sldId id="280" r:id="rId6"/>
    <p:sldId id="282" r:id="rId7"/>
    <p:sldId id="281" r:id="rId8"/>
    <p:sldId id="283" r:id="rId9"/>
    <p:sldId id="284" r:id="rId10"/>
    <p:sldId id="285" r:id="rId11"/>
    <p:sldId id="287" r:id="rId12"/>
    <p:sldId id="288" r:id="rId13"/>
    <p:sldId id="286" r:id="rId14"/>
    <p:sldId id="289" r:id="rId15"/>
    <p:sldId id="290" r:id="rId16"/>
    <p:sldId id="291" r:id="rId17"/>
    <p:sldId id="292" r:id="rId18"/>
    <p:sldId id="293" r:id="rId19"/>
    <p:sldId id="294" r:id="rId20"/>
    <p:sldId id="295" r:id="rId21"/>
  </p:sldIdLst>
  <p:sldSz cx="24387175" cy="1371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693"/>
    <p:restoredTop sz="95970"/>
  </p:normalViewPr>
  <p:slideViewPr>
    <p:cSldViewPr snapToGrid="0" snapToObjects="1">
      <p:cViewPr varScale="1">
        <p:scale>
          <a:sx n="61" d="100"/>
          <a:sy n="61" d="100"/>
        </p:scale>
        <p:origin x="312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0" d="100"/>
        <a:sy n="3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1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2.xlsx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3.xlsx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3332097501265265E-2"/>
          <c:y val="8.5251887716540076E-2"/>
          <c:w val="0.94726116074055766"/>
          <c:h val="0.8065141677464061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Top Countries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6AA-6A4A-82B9-EBB3718E001D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6AA-6A4A-82B9-EBB3718E001D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6AA-6A4A-82B9-EBB3718E001D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8FFA-7D4D-9585-687CF51EBD06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F6AA-6A4A-82B9-EBB3718E001D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F6AA-6A4A-82B9-EBB3718E001D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F6AA-6A4A-82B9-EBB3718E001D}"/>
              </c:ext>
            </c:extLst>
          </c:dPt>
          <c:cat>
            <c:strRef>
              <c:f>Sheet1!$A$2:$A$9</c:f>
              <c:strCache>
                <c:ptCount val="8"/>
                <c:pt idx="0">
                  <c:v>May</c:v>
                </c:pt>
                <c:pt idx="1">
                  <c:v>Jun</c:v>
                </c:pt>
                <c:pt idx="2">
                  <c:v>Jul</c:v>
                </c:pt>
                <c:pt idx="3">
                  <c:v>Ago</c:v>
                </c:pt>
                <c:pt idx="4">
                  <c:v>Sep</c:v>
                </c:pt>
                <c:pt idx="5">
                  <c:v>Oct</c:v>
                </c:pt>
                <c:pt idx="6">
                  <c:v>Nov</c:v>
                </c:pt>
                <c:pt idx="7">
                  <c:v>Dec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20</c:v>
                </c:pt>
                <c:pt idx="1">
                  <c:v>25</c:v>
                </c:pt>
                <c:pt idx="2">
                  <c:v>15</c:v>
                </c:pt>
                <c:pt idx="3">
                  <c:v>22</c:v>
                </c:pt>
                <c:pt idx="4">
                  <c:v>30</c:v>
                </c:pt>
                <c:pt idx="5">
                  <c:v>10</c:v>
                </c:pt>
                <c:pt idx="6">
                  <c:v>15</c:v>
                </c:pt>
                <c:pt idx="7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F6AA-6A4A-82B9-EBB3718E00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4"/>
        <c:overlap val="-100"/>
        <c:axId val="1531171824"/>
        <c:axId val="1531174576"/>
      </c:barChart>
      <c:catAx>
        <c:axId val="15311718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oppins Light" pitchFamily="2" charset="77"/>
                <a:ea typeface="Lato Light" panose="020F0502020204030203" pitchFamily="34" charset="0"/>
                <a:cs typeface="Poppins Light" pitchFamily="2" charset="77"/>
              </a:defRPr>
            </a:pPr>
            <a:endParaRPr lang="en-US"/>
          </a:p>
        </c:txPr>
        <c:crossAx val="1531174576"/>
        <c:crosses val="autoZero"/>
        <c:auto val="1"/>
        <c:lblAlgn val="ctr"/>
        <c:lblOffset val="100"/>
        <c:noMultiLvlLbl val="0"/>
      </c:catAx>
      <c:valAx>
        <c:axId val="1531174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alpha val="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oppins Light" pitchFamily="2" charset="77"/>
                <a:ea typeface="Lato Light" panose="020F0502020204030203" pitchFamily="34" charset="0"/>
                <a:cs typeface="Poppins Light" pitchFamily="2" charset="77"/>
              </a:defRPr>
            </a:pPr>
            <a:endParaRPr lang="en-US"/>
          </a:p>
        </c:txPr>
        <c:crossAx val="15311718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 b="0" i="0">
          <a:latin typeface="Poppins Light" pitchFamily="2" charset="77"/>
          <a:ea typeface="Lato Light" panose="020F0502020204030203" pitchFamily="34" charset="0"/>
          <a:cs typeface="Poppins Light" pitchFamily="2" charset="77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A49B-D14E-8BF9-BC98EBAFEA51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A49B-D14E-8BF9-BC98EBAFEA51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A49B-D14E-8BF9-BC98EBAFEA51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A49B-D14E-8BF9-BC98EBAFEA51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8-A49B-D14E-8BF9-BC98EBAFEA51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A49B-D14E-8BF9-BC98EBAFEA51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49B-D14E-8BF9-BC98EBAFEA51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49B-D14E-8BF9-BC98EBAFEA51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49B-D14E-8BF9-BC98EBAFEA51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0" i="0" u="none" strike="noStrike" kern="1200" baseline="0">
                      <a:solidFill>
                        <a:schemeClr val="lt1"/>
                      </a:solidFill>
                      <a:latin typeface="Poppins Light" pitchFamily="2" charset="77"/>
                      <a:ea typeface="+mn-ea"/>
                      <a:cs typeface="Poppins Light" pitchFamily="2" charset="77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6-A49B-D14E-8BF9-BC98EBAFEA51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A49B-D14E-8BF9-BC98EBAFEA5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May</c:v>
                </c:pt>
                <c:pt idx="1">
                  <c:v>Jun</c:v>
                </c:pt>
                <c:pt idx="2">
                  <c:v>Jul</c:v>
                </c:pt>
                <c:pt idx="3">
                  <c:v>Ago</c:v>
                </c:pt>
                <c:pt idx="4">
                  <c:v>Sep</c:v>
                </c:pt>
                <c:pt idx="5">
                  <c:v>Oct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30</c:v>
                </c:pt>
                <c:pt idx="1">
                  <c:v>40</c:v>
                </c:pt>
                <c:pt idx="2">
                  <c:v>50</c:v>
                </c:pt>
                <c:pt idx="3">
                  <c:v>60</c:v>
                </c:pt>
                <c:pt idx="4">
                  <c:v>70</c:v>
                </c:pt>
                <c:pt idx="5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A49B-D14E-8BF9-BC98EBAFEA51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41"/>
        <c:axId val="62673664"/>
        <c:axId val="62675200"/>
      </c:barChart>
      <c:catAx>
        <c:axId val="6267366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Poppins Light" pitchFamily="2" charset="77"/>
                <a:ea typeface="+mn-ea"/>
                <a:cs typeface="Poppins Light" pitchFamily="2" charset="77"/>
              </a:defRPr>
            </a:pPr>
            <a:endParaRPr lang="en-US"/>
          </a:p>
        </c:txPr>
        <c:crossAx val="62675200"/>
        <c:crosses val="autoZero"/>
        <c:auto val="1"/>
        <c:lblAlgn val="ctr"/>
        <c:lblOffset val="100"/>
        <c:noMultiLvlLbl val="0"/>
      </c:catAx>
      <c:valAx>
        <c:axId val="62675200"/>
        <c:scaling>
          <c:orientation val="minMax"/>
          <c:max val="100"/>
        </c:scaling>
        <c:delete val="1"/>
        <c:axPos val="l"/>
        <c:numFmt formatCode="General" sourceLinked="1"/>
        <c:majorTickMark val="none"/>
        <c:minorTickMark val="none"/>
        <c:tickLblPos val="nextTo"/>
        <c:crossAx val="62673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Finance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9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F17-A74A-AF21-B1F214167708}"/>
              </c:ext>
            </c:extLst>
          </c:dPt>
          <c:dPt>
            <c:idx val="1"/>
            <c:invertIfNegative val="0"/>
            <c:bubble3D val="0"/>
            <c:spPr>
              <a:solidFill>
                <a:schemeClr val="bg1">
                  <a:lumMod val="9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F17-A74A-AF21-B1F214167708}"/>
              </c:ext>
            </c:extLst>
          </c:dPt>
          <c:dPt>
            <c:idx val="2"/>
            <c:invertIfNegative val="0"/>
            <c:bubble3D val="0"/>
            <c:spPr>
              <a:solidFill>
                <a:schemeClr val="bg1">
                  <a:lumMod val="9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F17-A74A-AF21-B1F214167708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BF17-A74A-AF21-B1F214167708}"/>
              </c:ext>
            </c:extLst>
          </c:dPt>
          <c:cat>
            <c:numRef>
              <c:f>Sheet1!$A$2:$A$5</c:f>
              <c:numCache>
                <c:formatCode>General</c:formatCode>
                <c:ptCount val="4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F17-A74A-AF21-B1F2141677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1735762032"/>
        <c:axId val="-1735761488"/>
      </c:barChart>
      <c:catAx>
        <c:axId val="-173576203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1735761488"/>
        <c:crosses val="autoZero"/>
        <c:auto val="1"/>
        <c:lblAlgn val="ctr"/>
        <c:lblOffset val="100"/>
        <c:noMultiLvlLbl val="0"/>
      </c:catAx>
      <c:valAx>
        <c:axId val="-1735761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Poppins Light" pitchFamily="2" charset="77"/>
                <a:ea typeface="Lato Light" panose="020F0502020204030203" pitchFamily="34" charset="0"/>
                <a:cs typeface="Poppins Light" pitchFamily="2" charset="77"/>
              </a:defRPr>
            </a:pPr>
            <a:endParaRPr lang="en-US"/>
          </a:p>
        </c:txPr>
        <c:crossAx val="-1735762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3.4996058712594834E-2"/>
          <c:y val="0.9337713346448635"/>
          <c:w val="0.88866912039080581"/>
          <c:h val="6.622866535513645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Poppins Light" pitchFamily="2" charset="77"/>
              <a:ea typeface="Lato Light" panose="020F0502020204030203" pitchFamily="34" charset="0"/>
              <a:cs typeface="Poppins Light" pitchFamily="2" charset="77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 b="0" i="0">
          <a:solidFill>
            <a:schemeClr val="tx1"/>
          </a:solidFill>
          <a:latin typeface="Poppins Light" pitchFamily="2" charset="77"/>
          <a:ea typeface="Lato Light" panose="020F0502020204030203" pitchFamily="34" charset="0"/>
          <a:cs typeface="Poppins Light" pitchFamily="2" charset="77"/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Employment</c:v>
                </c:pt>
              </c:strCache>
            </c:strRef>
          </c:tx>
          <c:spPr>
            <a:solidFill>
              <a:srgbClr val="43CDD9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9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69F-8C45-BFB4-7A911F543F5B}"/>
              </c:ext>
            </c:extLst>
          </c:dPt>
          <c:dPt>
            <c:idx val="1"/>
            <c:invertIfNegative val="0"/>
            <c:bubble3D val="0"/>
            <c:spPr>
              <a:solidFill>
                <a:schemeClr val="bg1">
                  <a:lumMod val="9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69F-8C45-BFB4-7A911F543F5B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69F-8C45-BFB4-7A911F543F5B}"/>
              </c:ext>
            </c:extLst>
          </c:dPt>
          <c:dPt>
            <c:idx val="3"/>
            <c:invertIfNegative val="0"/>
            <c:bubble3D val="0"/>
            <c:spPr>
              <a:solidFill>
                <a:schemeClr val="bg1">
                  <a:lumMod val="9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169F-8C45-BFB4-7A911F543F5B}"/>
              </c:ext>
            </c:extLst>
          </c:dPt>
          <c:cat>
            <c:numRef>
              <c:f>Sheet1!$A$2:$A$5</c:f>
              <c:numCache>
                <c:formatCode>General</c:formatCode>
                <c:ptCount val="4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4</c:v>
                </c:pt>
                <c:pt idx="1">
                  <c:v>3</c:v>
                </c:pt>
                <c:pt idx="2">
                  <c:v>6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69F-8C45-BFB4-7A911F543F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1781335632"/>
        <c:axId val="-1781335088"/>
      </c:barChart>
      <c:catAx>
        <c:axId val="-178133563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1781335088"/>
        <c:crosses val="autoZero"/>
        <c:auto val="1"/>
        <c:lblAlgn val="ctr"/>
        <c:lblOffset val="100"/>
        <c:noMultiLvlLbl val="0"/>
      </c:catAx>
      <c:valAx>
        <c:axId val="-1781335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Poppins Light" pitchFamily="2" charset="77"/>
                <a:ea typeface="Lato Light" panose="020F0502020204030203" pitchFamily="34" charset="0"/>
                <a:cs typeface="Poppins Light" pitchFamily="2" charset="77"/>
              </a:defRPr>
            </a:pPr>
            <a:endParaRPr lang="en-US"/>
          </a:p>
        </c:txPr>
        <c:crossAx val="-1781335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88824836265263618"/>
          <c:w val="1"/>
          <c:h val="0.1104958418375586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Poppins Light" pitchFamily="2" charset="77"/>
              <a:ea typeface="Lato Light" panose="020F0502020204030203" pitchFamily="34" charset="0"/>
              <a:cs typeface="Poppins Light" pitchFamily="2" charset="77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 b="0" i="0">
          <a:solidFill>
            <a:schemeClr val="tx1"/>
          </a:solidFill>
          <a:latin typeface="Poppins Light" pitchFamily="2" charset="77"/>
          <a:ea typeface="Lato Light" panose="020F0502020204030203" pitchFamily="34" charset="0"/>
          <a:cs typeface="Poppins Light" pitchFamily="2" charset="77"/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Finance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8E4-EB4D-A6A0-5E7916452340}"/>
              </c:ext>
            </c:extLst>
          </c:dPt>
          <c:dPt>
            <c:idx val="1"/>
            <c:invertIfNegative val="0"/>
            <c:bubble3D val="0"/>
            <c:spPr>
              <a:solidFill>
                <a:schemeClr val="bg1">
                  <a:lumMod val="9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8E4-EB4D-A6A0-5E7916452340}"/>
              </c:ext>
            </c:extLst>
          </c:dPt>
          <c:dPt>
            <c:idx val="2"/>
            <c:invertIfNegative val="0"/>
            <c:bubble3D val="0"/>
            <c:spPr>
              <a:solidFill>
                <a:schemeClr val="bg1">
                  <a:lumMod val="9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68E4-EB4D-A6A0-5E7916452340}"/>
              </c:ext>
            </c:extLst>
          </c:dPt>
          <c:dPt>
            <c:idx val="3"/>
            <c:invertIfNegative val="0"/>
            <c:bubble3D val="0"/>
            <c:spPr>
              <a:solidFill>
                <a:schemeClr val="bg1">
                  <a:lumMod val="9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68E4-EB4D-A6A0-5E7916452340}"/>
              </c:ext>
            </c:extLst>
          </c:dPt>
          <c:cat>
            <c:numRef>
              <c:f>Sheet1!$A$2:$A$5</c:f>
              <c:numCache>
                <c:formatCode>General</c:formatCode>
                <c:ptCount val="4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8E4-EB4D-A6A0-5E79164523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1735762032"/>
        <c:axId val="-1735761488"/>
      </c:barChart>
      <c:catAx>
        <c:axId val="-173576203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1735761488"/>
        <c:crosses val="autoZero"/>
        <c:auto val="1"/>
        <c:lblAlgn val="ctr"/>
        <c:lblOffset val="100"/>
        <c:noMultiLvlLbl val="0"/>
      </c:catAx>
      <c:valAx>
        <c:axId val="-1735761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Poppins Light" pitchFamily="2" charset="77"/>
                <a:ea typeface="Lato Light" panose="020F0502020204030203" pitchFamily="34" charset="0"/>
                <a:cs typeface="Poppins Light" pitchFamily="2" charset="77"/>
              </a:defRPr>
            </a:pPr>
            <a:endParaRPr lang="en-US"/>
          </a:p>
        </c:txPr>
        <c:crossAx val="-1735762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9337713346448635"/>
          <c:w val="1"/>
          <c:h val="6.622866535513645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Poppins Light" pitchFamily="2" charset="77"/>
              <a:ea typeface="Lato Light" panose="020F0502020204030203" pitchFamily="34" charset="0"/>
              <a:cs typeface="Poppins Light" pitchFamily="2" charset="77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 b="0" i="0">
          <a:solidFill>
            <a:schemeClr val="tx1"/>
          </a:solidFill>
          <a:latin typeface="Poppins Light" pitchFamily="2" charset="77"/>
          <a:ea typeface="Lato Light" panose="020F0502020204030203" pitchFamily="34" charset="0"/>
          <a:cs typeface="Poppins Light" pitchFamily="2" charset="77"/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8392995628877597E-2"/>
          <c:y val="0.169048467786654"/>
          <c:w val="0.92562513848602002"/>
          <c:h val="0.7311250449396440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NASDAQ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190500" sx="102000" sy="102000" algn="ctr" rotWithShape="0">
                <a:prstClr val="black">
                  <a:alpha val="5000"/>
                </a:prstClr>
              </a:outerShdw>
            </a:effectLst>
          </c:spPr>
          <c:invertIfNegative val="0"/>
          <c:cat>
            <c:strRef>
              <c:f>Sheet1!$A$2:$A$13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 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4.3</c:v>
                </c:pt>
                <c:pt idx="5">
                  <c:v>4.4000000000000004</c:v>
                </c:pt>
                <c:pt idx="6">
                  <c:v>4.4000000000000004</c:v>
                </c:pt>
                <c:pt idx="7">
                  <c:v>1.8</c:v>
                </c:pt>
                <c:pt idx="8">
                  <c:v>4.3</c:v>
                </c:pt>
                <c:pt idx="9">
                  <c:v>2.5</c:v>
                </c:pt>
                <c:pt idx="10">
                  <c:v>3.5</c:v>
                </c:pt>
                <c:pt idx="11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E6A-ED4C-9EE0-28B795114E3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NYSE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>
              <a:outerShdw blurRad="190500" sx="102000" sy="102000" algn="ctr" rotWithShape="0">
                <a:prstClr val="black">
                  <a:alpha val="5000"/>
                </a:prstClr>
              </a:outerShdw>
            </a:effectLst>
          </c:spPr>
          <c:invertIfNegative val="0"/>
          <c:cat>
            <c:strRef>
              <c:f>Sheet1!$A$2:$A$13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 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4.4000000000000004</c:v>
                </c:pt>
                <c:pt idx="1">
                  <c:v>4.4000000000000004</c:v>
                </c:pt>
                <c:pt idx="2">
                  <c:v>1.8</c:v>
                </c:pt>
                <c:pt idx="3">
                  <c:v>4.3</c:v>
                </c:pt>
                <c:pt idx="4">
                  <c:v>2.5</c:v>
                </c:pt>
                <c:pt idx="5">
                  <c:v>4.4000000000000004</c:v>
                </c:pt>
                <c:pt idx="6">
                  <c:v>4.4000000000000004</c:v>
                </c:pt>
                <c:pt idx="7">
                  <c:v>1.8</c:v>
                </c:pt>
                <c:pt idx="8">
                  <c:v>2.8</c:v>
                </c:pt>
                <c:pt idx="9">
                  <c:v>4.4000000000000004</c:v>
                </c:pt>
                <c:pt idx="10">
                  <c:v>1.8</c:v>
                </c:pt>
                <c:pt idx="11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E6A-ED4C-9EE0-28B795114E3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DOWN JONES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 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5</c:v>
                </c:pt>
                <c:pt idx="1">
                  <c:v>2</c:v>
                </c:pt>
                <c:pt idx="2">
                  <c:v>2</c:v>
                </c:pt>
                <c:pt idx="3">
                  <c:v>3</c:v>
                </c:pt>
                <c:pt idx="4">
                  <c:v>5</c:v>
                </c:pt>
                <c:pt idx="5">
                  <c:v>2</c:v>
                </c:pt>
                <c:pt idx="6">
                  <c:v>3</c:v>
                </c:pt>
                <c:pt idx="7">
                  <c:v>5</c:v>
                </c:pt>
                <c:pt idx="8">
                  <c:v>2</c:v>
                </c:pt>
                <c:pt idx="9">
                  <c:v>2</c:v>
                </c:pt>
                <c:pt idx="10">
                  <c:v>3</c:v>
                </c:pt>
                <c:pt idx="11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E6A-ED4C-9EE0-28B795114E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5"/>
        <c:overlap val="-27"/>
        <c:axId val="2129750800"/>
        <c:axId val="2129754496"/>
      </c:barChart>
      <c:catAx>
        <c:axId val="2129750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2129754496"/>
        <c:crosses val="autoZero"/>
        <c:auto val="1"/>
        <c:lblAlgn val="ctr"/>
        <c:lblOffset val="100"/>
        <c:noMultiLvlLbl val="0"/>
      </c:catAx>
      <c:valAx>
        <c:axId val="2129754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rgbClr val="F0DFF8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2129750800"/>
        <c:crosses val="autoZero"/>
        <c:crossBetween val="between"/>
      </c:valAx>
      <c:spPr>
        <a:solidFill>
          <a:schemeClr val="bg1"/>
        </a:solidFill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 b="0" i="0">
          <a:solidFill>
            <a:schemeClr val="tx1"/>
          </a:solidFill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Your Title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541-F447-8251-E0A927505698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541-F447-8251-E0A927505698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541-F447-8251-E0A927505698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B541-F447-8251-E0A927505698}"/>
              </c:ext>
            </c:extLst>
          </c:dPt>
          <c:cat>
            <c:numRef>
              <c:f>Sheet1!$A$2:$A$5</c:f>
              <c:numCache>
                <c:formatCode>General</c:formatCode>
                <c:ptCount val="4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4</c:v>
                </c:pt>
                <c:pt idx="1">
                  <c:v>3</c:v>
                </c:pt>
                <c:pt idx="2">
                  <c:v>6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541-F447-8251-E0A9275056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"/>
        <c:overlap val="100"/>
        <c:axId val="-1781335632"/>
        <c:axId val="-1781335088"/>
      </c:barChart>
      <c:catAx>
        <c:axId val="-178133563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1781335088"/>
        <c:crosses val="autoZero"/>
        <c:auto val="1"/>
        <c:lblAlgn val="ctr"/>
        <c:lblOffset val="100"/>
        <c:noMultiLvlLbl val="0"/>
      </c:catAx>
      <c:valAx>
        <c:axId val="-1781335088"/>
        <c:scaling>
          <c:orientation val="minMax"/>
        </c:scaling>
        <c:delete val="0"/>
        <c:axPos val="l"/>
        <c:majorGridlines>
          <c:spPr>
            <a:ln w="12700" cap="flat" cmpd="sng" algn="ctr">
              <a:solidFill>
                <a:schemeClr val="bg1">
                  <a:lumMod val="50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oppins Light" pitchFamily="2" charset="77"/>
                <a:ea typeface="Lato Light" panose="020F0502020204030203" pitchFamily="34" charset="0"/>
                <a:cs typeface="Poppins Light" pitchFamily="2" charset="77"/>
              </a:defRPr>
            </a:pPr>
            <a:endParaRPr lang="en-US"/>
          </a:p>
        </c:txPr>
        <c:crossAx val="-17813356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 b="0" i="0">
          <a:latin typeface="Poppins Light" pitchFamily="2" charset="77"/>
          <a:ea typeface="Lato Light" panose="020F0502020204030203" pitchFamily="34" charset="0"/>
          <a:cs typeface="Poppins Light" pitchFamily="2" charset="77"/>
        </a:defRPr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02A0-754A-AE60-A16B4C0FE0E5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02A0-754A-AE60-A16B4C0FE0E5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02A0-754A-AE60-A16B4C0FE0E5}"/>
              </c:ext>
            </c:extLst>
          </c:dPt>
          <c:cat>
            <c:strRef>
              <c:f>Sheet1!$A$2:$A$5</c:f>
              <c:strCache>
                <c:ptCount val="4"/>
                <c:pt idx="0">
                  <c:v>Mar</c:v>
                </c:pt>
                <c:pt idx="1">
                  <c:v>Apr</c:v>
                </c:pt>
                <c:pt idx="2">
                  <c:v>May</c:v>
                </c:pt>
                <c:pt idx="3">
                  <c:v>Jun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2A0-754A-AE60-A16B4C0FE0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1"/>
        <c:overlap val="-100"/>
        <c:axId val="542308687"/>
        <c:axId val="542309071"/>
      </c:barChart>
      <c:catAx>
        <c:axId val="54230868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cap="none" spc="0" normalizeH="0" baseline="0">
                <a:solidFill>
                  <a:schemeClr val="dk1">
                    <a:lumMod val="65000"/>
                    <a:lumOff val="35000"/>
                  </a:schemeClr>
                </a:solidFill>
                <a:latin typeface="Poppins Light" pitchFamily="2" charset="77"/>
                <a:ea typeface="+mn-ea"/>
                <a:cs typeface="Poppins Light" pitchFamily="2" charset="77"/>
              </a:defRPr>
            </a:pPr>
            <a:endParaRPr lang="en-US"/>
          </a:p>
        </c:txPr>
        <c:crossAx val="542309071"/>
        <c:crosses val="autoZero"/>
        <c:auto val="1"/>
        <c:lblAlgn val="ctr"/>
        <c:lblOffset val="100"/>
        <c:noMultiLvlLbl val="0"/>
      </c:catAx>
      <c:valAx>
        <c:axId val="54230907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Poppins Light" pitchFamily="2" charset="77"/>
                <a:ea typeface="+mn-ea"/>
                <a:cs typeface="Poppins Light" pitchFamily="2" charset="77"/>
              </a:defRPr>
            </a:pPr>
            <a:endParaRPr lang="en-US"/>
          </a:p>
        </c:txPr>
        <c:crossAx val="542308687"/>
        <c:crosses val="autoZero"/>
        <c:crossBetween val="between"/>
      </c:val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 sz="2000" b="0" i="0">
          <a:latin typeface="Poppins Light" pitchFamily="2" charset="77"/>
          <a:cs typeface="Poppins Light" pitchFamily="2" charset="77"/>
        </a:defRPr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3332097501265265E-2"/>
          <c:y val="8.5251887716540076E-2"/>
          <c:w val="0.94726116074055766"/>
          <c:h val="0.8065141677464061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Top Countries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7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7D7-E14C-AD1B-74C807683D16}"/>
              </c:ext>
            </c:extLst>
          </c:dPt>
          <c:cat>
            <c:strRef>
              <c:f>Sheet1!$A$2:$A$10</c:f>
              <c:strCache>
                <c:ptCount val="9"/>
                <c:pt idx="0">
                  <c:v>Apr</c:v>
                </c:pt>
                <c:pt idx="1">
                  <c:v>May</c:v>
                </c:pt>
                <c:pt idx="2">
                  <c:v>Jun</c:v>
                </c:pt>
                <c:pt idx="3">
                  <c:v>Jul</c:v>
                </c:pt>
                <c:pt idx="4">
                  <c:v>Ago</c:v>
                </c:pt>
                <c:pt idx="5">
                  <c:v>Sep</c:v>
                </c:pt>
                <c:pt idx="6">
                  <c:v>Oct</c:v>
                </c:pt>
                <c:pt idx="7">
                  <c:v>Nov</c:v>
                </c:pt>
                <c:pt idx="8">
                  <c:v>Dec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20</c:v>
                </c:pt>
                <c:pt idx="1">
                  <c:v>25</c:v>
                </c:pt>
                <c:pt idx="2">
                  <c:v>15</c:v>
                </c:pt>
                <c:pt idx="3">
                  <c:v>22</c:v>
                </c:pt>
                <c:pt idx="4">
                  <c:v>30</c:v>
                </c:pt>
                <c:pt idx="5">
                  <c:v>10</c:v>
                </c:pt>
                <c:pt idx="6">
                  <c:v>15</c:v>
                </c:pt>
                <c:pt idx="7">
                  <c:v>21</c:v>
                </c:pt>
                <c:pt idx="8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7D7-E14C-AD1B-74C807683D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5"/>
        <c:axId val="1531171824"/>
        <c:axId val="1531174576"/>
      </c:barChart>
      <c:catAx>
        <c:axId val="15311718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pPr>
            <a:endParaRPr lang="en-US"/>
          </a:p>
        </c:txPr>
        <c:crossAx val="1531174576"/>
        <c:crosses val="autoZero"/>
        <c:auto val="1"/>
        <c:lblAlgn val="ctr"/>
        <c:lblOffset val="100"/>
        <c:noMultiLvlLbl val="0"/>
      </c:catAx>
      <c:valAx>
        <c:axId val="1531174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alpha val="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pPr>
            <a:endParaRPr lang="en-US"/>
          </a:p>
        </c:txPr>
        <c:crossAx val="15311718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 b="0" i="0">
          <a:latin typeface="Roboto Light" panose="02000000000000000000" pitchFamily="2" charset="0"/>
          <a:ea typeface="Roboto Light" panose="02000000000000000000" pitchFamily="2" charset="0"/>
        </a:defRPr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bg1"/>
                    </a:solidFill>
                    <a:latin typeface="Poppins Light" pitchFamily="2" charset="77"/>
                    <a:ea typeface="+mn-ea"/>
                    <a:cs typeface="Poppins Light" pitchFamily="2" charset="77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7.4</c:v>
                </c:pt>
                <c:pt idx="5">
                  <c:v>4.5999999999999996</c:v>
                </c:pt>
                <c:pt idx="6">
                  <c:v>3.7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221-9248-BE5B-200D824FDC5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>
                <a:alpha val="7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4221-9248-BE5B-200D824FDC5B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4221-9248-BE5B-200D824FDC5B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4221-9248-BE5B-200D824FDC5B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8-4221-9248-BE5B-200D824FDC5B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A-4221-9248-BE5B-200D824FDC5B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C-4221-9248-BE5B-200D824FDC5B}"/>
              </c:ext>
            </c:extLst>
          </c:dPt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E-4221-9248-BE5B-200D824FDC5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bg1"/>
                    </a:solidFill>
                    <a:latin typeface="Poppins Light" pitchFamily="2" charset="77"/>
                    <a:ea typeface="+mn-ea"/>
                    <a:cs typeface="Poppins Light" pitchFamily="2" charset="77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  <c:pt idx="4">
                  <c:v>5.5</c:v>
                </c:pt>
                <c:pt idx="5">
                  <c:v>6.2</c:v>
                </c:pt>
                <c:pt idx="6">
                  <c:v>2.9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4221-9248-BE5B-200D824FDC5B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25"/>
        <c:axId val="637464016"/>
        <c:axId val="323156224"/>
      </c:barChart>
      <c:catAx>
        <c:axId val="637464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cap="none" spc="20" normalizeH="0" baseline="0">
                <a:solidFill>
                  <a:schemeClr val="tx1"/>
                </a:solidFill>
                <a:latin typeface="Poppins Light" pitchFamily="2" charset="77"/>
                <a:ea typeface="+mn-ea"/>
                <a:cs typeface="Poppins Light" pitchFamily="2" charset="77"/>
              </a:defRPr>
            </a:pPr>
            <a:endParaRPr lang="en-US"/>
          </a:p>
        </c:txPr>
        <c:crossAx val="323156224"/>
        <c:crosses val="autoZero"/>
        <c:auto val="1"/>
        <c:lblAlgn val="ctr"/>
        <c:lblOffset val="100"/>
        <c:noMultiLvlLbl val="0"/>
      </c:catAx>
      <c:valAx>
        <c:axId val="323156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spc="20" baseline="0">
                <a:solidFill>
                  <a:schemeClr val="tx1"/>
                </a:solidFill>
                <a:latin typeface="Poppins Light" pitchFamily="2" charset="77"/>
                <a:ea typeface="+mn-ea"/>
                <a:cs typeface="Poppins Light" pitchFamily="2" charset="77"/>
              </a:defRPr>
            </a:pPr>
            <a:endParaRPr lang="en-US"/>
          </a:p>
        </c:txPr>
        <c:crossAx val="6374640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 b="0" i="0">
          <a:solidFill>
            <a:schemeClr val="tx1"/>
          </a:solidFill>
          <a:latin typeface="Poppins Light" pitchFamily="2" charset="77"/>
          <a:cs typeface="Poppins Light" pitchFamily="2" charset="77"/>
        </a:defRPr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883-F547-936A-47A2A0CA68AF}"/>
              </c:ext>
            </c:extLst>
          </c:dPt>
          <c:dPt>
            <c:idx val="2"/>
            <c:invertIfNegative val="0"/>
            <c:bubble3D val="0"/>
            <c:spPr>
              <a:solidFill>
                <a:schemeClr val="bg1">
                  <a:lumMod val="9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883-F547-936A-47A2A0CA68AF}"/>
              </c:ext>
            </c:extLst>
          </c:dPt>
          <c:dPt>
            <c:idx val="3"/>
            <c:invertIfNegative val="0"/>
            <c:bubble3D val="0"/>
            <c:spPr>
              <a:solidFill>
                <a:schemeClr val="bg1">
                  <a:lumMod val="9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7883-F547-936A-47A2A0CA68AF}"/>
              </c:ext>
            </c:extLst>
          </c:dPt>
          <c:dPt>
            <c:idx val="4"/>
            <c:invertIfNegative val="0"/>
            <c:bubble3D val="0"/>
            <c:spPr>
              <a:solidFill>
                <a:schemeClr val="bg1">
                  <a:lumMod val="9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7883-F547-936A-47A2A0CA68AF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7883-F547-936A-47A2A0CA68AF}"/>
              </c:ext>
            </c:extLst>
          </c:dPt>
          <c:dLbls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400" b="0" i="0" u="none" strike="noStrike" kern="1200" baseline="0">
                      <a:solidFill>
                        <a:schemeClr val="tx1"/>
                      </a:solidFill>
                      <a:latin typeface="Poppins Light" pitchFamily="2" charset="77"/>
                      <a:ea typeface="Lato Light" panose="020F0502020204030203" pitchFamily="34" charset="0"/>
                      <a:cs typeface="Poppins Light" pitchFamily="2" charset="77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7883-F547-936A-47A2A0CA68AF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400" b="0" i="0" u="none" strike="noStrike" kern="1200" baseline="0">
                      <a:solidFill>
                        <a:schemeClr val="tx1"/>
                      </a:solidFill>
                      <a:latin typeface="Poppins Light" pitchFamily="2" charset="77"/>
                      <a:ea typeface="Lato Light" panose="020F0502020204030203" pitchFamily="34" charset="0"/>
                      <a:cs typeface="Poppins Light" pitchFamily="2" charset="77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7883-F547-936A-47A2A0CA68AF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400" b="0" i="0" u="none" strike="noStrike" kern="1200" baseline="0">
                      <a:solidFill>
                        <a:schemeClr val="tx1"/>
                      </a:solidFill>
                      <a:latin typeface="Poppins Light" pitchFamily="2" charset="77"/>
                      <a:ea typeface="Lato Light" panose="020F0502020204030203" pitchFamily="34" charset="0"/>
                      <a:cs typeface="Poppins Light" pitchFamily="2" charset="77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7883-F547-936A-47A2A0CA68A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bg1"/>
                    </a:solidFill>
                    <a:latin typeface="Poppins Light" pitchFamily="2" charset="77"/>
                    <a:ea typeface="Lato Light" panose="020F0502020204030203" pitchFamily="34" charset="0"/>
                    <a:cs typeface="Poppins Light" pitchFamily="2" charset="77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Financial</c:v>
                </c:pt>
                <c:pt idx="1">
                  <c:v>Business</c:v>
                </c:pt>
                <c:pt idx="2">
                  <c:v>Strategy</c:v>
                </c:pt>
                <c:pt idx="3">
                  <c:v>Commerce</c:v>
                </c:pt>
                <c:pt idx="4">
                  <c:v>5</c:v>
                </c:pt>
                <c:pt idx="5">
                  <c:v>6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4.7</c:v>
                </c:pt>
                <c:pt idx="5">
                  <c:v>5.9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883-F547-936A-47A2A0CA68AF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8"/>
        <c:overlap val="-27"/>
        <c:axId val="761211919"/>
        <c:axId val="760717855"/>
      </c:barChart>
      <c:catAx>
        <c:axId val="76121191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oppins Light" pitchFamily="2" charset="77"/>
                <a:ea typeface="Lato Light" panose="020F0502020204030203" pitchFamily="34" charset="0"/>
                <a:cs typeface="Poppins Light" pitchFamily="2" charset="77"/>
              </a:defRPr>
            </a:pPr>
            <a:endParaRPr lang="en-US"/>
          </a:p>
        </c:txPr>
        <c:crossAx val="760717855"/>
        <c:crosses val="autoZero"/>
        <c:auto val="1"/>
        <c:lblAlgn val="ctr"/>
        <c:lblOffset val="100"/>
        <c:noMultiLvlLbl val="0"/>
      </c:catAx>
      <c:valAx>
        <c:axId val="76071785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oppins Light" pitchFamily="2" charset="77"/>
                <a:ea typeface="Lato Light" panose="020F0502020204030203" pitchFamily="34" charset="0"/>
                <a:cs typeface="Poppins Light" pitchFamily="2" charset="77"/>
              </a:defRPr>
            </a:pPr>
            <a:endParaRPr lang="en-US"/>
          </a:p>
        </c:txPr>
        <c:crossAx val="76121191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 b="0" i="0">
          <a:latin typeface="Poppins Light" pitchFamily="2" charset="77"/>
          <a:ea typeface="Lato Light" panose="020F0502020204030203" pitchFamily="34" charset="0"/>
          <a:cs typeface="Poppins Light" pitchFamily="2" charset="77"/>
        </a:defRPr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1135888960051533E-2"/>
          <c:y val="0.14906981061845292"/>
          <c:w val="0.88202789152190664"/>
          <c:h val="0.6725737432619626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Apr</c:v>
                </c:pt>
                <c:pt idx="1">
                  <c:v>May</c:v>
                </c:pt>
                <c:pt idx="2">
                  <c:v>Jun</c:v>
                </c:pt>
                <c:pt idx="3">
                  <c:v>Jul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32-3F4B-A01B-CC43508A941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Apr</c:v>
                </c:pt>
                <c:pt idx="1">
                  <c:v>May</c:v>
                </c:pt>
                <c:pt idx="2">
                  <c:v>Jun</c:v>
                </c:pt>
                <c:pt idx="3">
                  <c:v>Jul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B32-3F4B-A01B-CC43508A941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Apr</c:v>
                </c:pt>
                <c:pt idx="1">
                  <c:v>May</c:v>
                </c:pt>
                <c:pt idx="2">
                  <c:v>Jun</c:v>
                </c:pt>
                <c:pt idx="3">
                  <c:v>Jul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B32-3F4B-A01B-CC43508A94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86038608"/>
        <c:axId val="986039264"/>
      </c:barChart>
      <c:catAx>
        <c:axId val="986038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oppins Light" pitchFamily="2" charset="77"/>
                <a:ea typeface="Lato Light" panose="020F0502020204030203" pitchFamily="34" charset="0"/>
                <a:cs typeface="Poppins Light" pitchFamily="2" charset="77"/>
              </a:defRPr>
            </a:pPr>
            <a:endParaRPr lang="en-US"/>
          </a:p>
        </c:txPr>
        <c:crossAx val="986039264"/>
        <c:crosses val="autoZero"/>
        <c:auto val="1"/>
        <c:lblAlgn val="ctr"/>
        <c:lblOffset val="100"/>
        <c:noMultiLvlLbl val="0"/>
      </c:catAx>
      <c:valAx>
        <c:axId val="986039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oppins Light" pitchFamily="2" charset="77"/>
                <a:ea typeface="Lato Light" panose="020F0502020204030203" pitchFamily="34" charset="0"/>
                <a:cs typeface="Poppins Light" pitchFamily="2" charset="77"/>
              </a:defRPr>
            </a:pPr>
            <a:endParaRPr lang="en-US"/>
          </a:p>
        </c:txPr>
        <c:crossAx val="9860386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 b="0" i="0">
          <a:latin typeface="Poppins Light" pitchFamily="2" charset="77"/>
          <a:ea typeface="Lato Light" panose="020F0502020204030203" pitchFamily="34" charset="0"/>
          <a:cs typeface="Poppins Light" pitchFamily="2" charset="77"/>
        </a:defRPr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650A-F94D-A617-3AC8AAC29175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650A-F94D-A617-3AC8AAC29175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650A-F94D-A617-3AC8AAC29175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650A-F94D-A617-3AC8AAC29175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9-650A-F94D-A617-3AC8AAC29175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B-650A-F94D-A617-3AC8AAC29175}"/>
              </c:ext>
            </c:extLst>
          </c:dPt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D-650A-F94D-A617-3AC8AAC29175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650A-F94D-A617-3AC8AAC29175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650A-F94D-A617-3AC8AAC2917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lt1"/>
                    </a:solidFill>
                    <a:latin typeface="Poppins Light" pitchFamily="2" charset="77"/>
                    <a:ea typeface="+mn-ea"/>
                    <a:cs typeface="Poppins Light" pitchFamily="2" charset="77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Sheet1!$A$2:$A$10</c:f>
              <c:strCache>
                <c:ptCount val="9"/>
                <c:pt idx="0">
                  <c:v>Business</c:v>
                </c:pt>
                <c:pt idx="1">
                  <c:v>Suppliers</c:v>
                </c:pt>
                <c:pt idx="2">
                  <c:v>Community</c:v>
                </c:pt>
                <c:pt idx="3">
                  <c:v>Competitors</c:v>
                </c:pt>
                <c:pt idx="4">
                  <c:v>Financial</c:v>
                </c:pt>
                <c:pt idx="5">
                  <c:v>Commerce</c:v>
                </c:pt>
                <c:pt idx="6">
                  <c:v>Logistic</c:v>
                </c:pt>
                <c:pt idx="7">
                  <c:v>Strategy</c:v>
                </c:pt>
                <c:pt idx="8">
                  <c:v>Design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70</c:v>
                </c:pt>
                <c:pt idx="1">
                  <c:v>27</c:v>
                </c:pt>
                <c:pt idx="2">
                  <c:v>59</c:v>
                </c:pt>
                <c:pt idx="3">
                  <c:v>37</c:v>
                </c:pt>
                <c:pt idx="4">
                  <c:v>63</c:v>
                </c:pt>
                <c:pt idx="5">
                  <c:v>60</c:v>
                </c:pt>
                <c:pt idx="6">
                  <c:v>57</c:v>
                </c:pt>
                <c:pt idx="7">
                  <c:v>37</c:v>
                </c:pt>
                <c:pt idx="8">
                  <c:v>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650A-F94D-A617-3AC8AAC29175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5"/>
        <c:axId val="684958864"/>
        <c:axId val="684957688"/>
      </c:barChart>
      <c:catAx>
        <c:axId val="684958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Poppins Light" pitchFamily="2" charset="77"/>
                <a:ea typeface="+mn-ea"/>
                <a:cs typeface="Poppins Light" pitchFamily="2" charset="77"/>
              </a:defRPr>
            </a:pPr>
            <a:endParaRPr lang="en-US"/>
          </a:p>
        </c:txPr>
        <c:crossAx val="684957688"/>
        <c:crosses val="autoZero"/>
        <c:auto val="1"/>
        <c:lblAlgn val="ctr"/>
        <c:lblOffset val="100"/>
        <c:noMultiLvlLbl val="0"/>
      </c:catAx>
      <c:valAx>
        <c:axId val="68495768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6849588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800" b="0" i="0">
          <a:latin typeface="Poppins Light" pitchFamily="2" charset="77"/>
          <a:cs typeface="Poppins Light" pitchFamily="2" charset="77"/>
        </a:defRPr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8395201847572013E-2"/>
          <c:y val="3.4471375400752048E-2"/>
          <c:w val="0.88385226967597008"/>
          <c:h val="0.8855619407688629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3C1C-2145-BAF8-30645E976B1E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3C1C-2145-BAF8-30645E976B1E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3C1C-2145-BAF8-30645E976B1E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3C1C-2145-BAF8-30645E976B1E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3C1C-2145-BAF8-30645E976B1E}"/>
              </c:ext>
            </c:extLst>
          </c:dPt>
          <c:cat>
            <c:strRef>
              <c:f>Sheet1!$A$2:$A$4</c:f>
              <c:strCache>
                <c:ptCount val="3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50</c:v>
                </c:pt>
                <c:pt idx="1">
                  <c:v>60</c:v>
                </c:pt>
                <c:pt idx="2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3C1C-2145-BAF8-30645E976B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"/>
        <c:overlap val="100"/>
        <c:axId val="136969216"/>
        <c:axId val="137036544"/>
      </c:barChart>
      <c:catAx>
        <c:axId val="136969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Poppins Light" pitchFamily="2" charset="77"/>
                <a:ea typeface="Lato Light" panose="020F0502020204030203" pitchFamily="34" charset="0"/>
                <a:cs typeface="Poppins Light" pitchFamily="2" charset="77"/>
              </a:defRPr>
            </a:pPr>
            <a:endParaRPr lang="en-US"/>
          </a:p>
        </c:txPr>
        <c:crossAx val="137036544"/>
        <c:crosses val="autoZero"/>
        <c:auto val="1"/>
        <c:lblAlgn val="ctr"/>
        <c:lblOffset val="100"/>
        <c:noMultiLvlLbl val="0"/>
      </c:catAx>
      <c:valAx>
        <c:axId val="13703654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Poppins Light" pitchFamily="2" charset="77"/>
                <a:ea typeface="Lato Light" panose="020F0502020204030203" pitchFamily="34" charset="0"/>
                <a:cs typeface="Poppins Light" pitchFamily="2" charset="77"/>
              </a:defRPr>
            </a:pPr>
            <a:endParaRPr lang="en-US"/>
          </a:p>
        </c:txPr>
        <c:crossAx val="136969216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 b="0" i="0">
          <a:solidFill>
            <a:schemeClr val="tx1"/>
          </a:solidFill>
          <a:latin typeface="Poppins Light" pitchFamily="2" charset="77"/>
          <a:ea typeface="Lato Light" panose="020F0502020204030203" pitchFamily="34" charset="0"/>
          <a:cs typeface="Poppins Light" pitchFamily="2" charset="77"/>
        </a:defRPr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8395201847572013E-2"/>
          <c:y val="3.4471375400752048E-2"/>
          <c:w val="0.88385226967597008"/>
          <c:h val="0.8855619407688629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CC4C-F54B-A572-0C29D755E3A2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CC4C-F54B-A572-0C29D755E3A2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CC4C-F54B-A572-0C29D755E3A2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CC4C-F54B-A572-0C29D755E3A2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CC4C-F54B-A572-0C29D755E3A2}"/>
              </c:ext>
            </c:extLst>
          </c:dPt>
          <c:cat>
            <c:strRef>
              <c:f>Sheet1!$A$2:$A$4</c:f>
              <c:strCache>
                <c:ptCount val="3"/>
                <c:pt idx="0">
                  <c:v>Apr</c:v>
                </c:pt>
                <c:pt idx="1">
                  <c:v>May</c:v>
                </c:pt>
                <c:pt idx="2">
                  <c:v>Jun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50</c:v>
                </c:pt>
                <c:pt idx="1">
                  <c:v>60</c:v>
                </c:pt>
                <c:pt idx="2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CC4C-F54B-A572-0C29D755E3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"/>
        <c:overlap val="100"/>
        <c:axId val="136969216"/>
        <c:axId val="137036544"/>
      </c:barChart>
      <c:catAx>
        <c:axId val="136969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Poppins Light" pitchFamily="2" charset="77"/>
                <a:ea typeface="Lato Light" panose="020F0502020204030203" pitchFamily="34" charset="0"/>
                <a:cs typeface="Poppins Light" pitchFamily="2" charset="77"/>
              </a:defRPr>
            </a:pPr>
            <a:endParaRPr lang="en-US"/>
          </a:p>
        </c:txPr>
        <c:crossAx val="137036544"/>
        <c:crosses val="autoZero"/>
        <c:auto val="1"/>
        <c:lblAlgn val="ctr"/>
        <c:lblOffset val="100"/>
        <c:noMultiLvlLbl val="0"/>
      </c:catAx>
      <c:valAx>
        <c:axId val="13703654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Poppins Light" pitchFamily="2" charset="77"/>
                <a:ea typeface="Lato Light" panose="020F0502020204030203" pitchFamily="34" charset="0"/>
                <a:cs typeface="Poppins Light" pitchFamily="2" charset="77"/>
              </a:defRPr>
            </a:pPr>
            <a:endParaRPr lang="en-US"/>
          </a:p>
        </c:txPr>
        <c:crossAx val="136969216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 b="0" i="0">
          <a:solidFill>
            <a:schemeClr val="tx1"/>
          </a:solidFill>
          <a:latin typeface="Poppins Light" pitchFamily="2" charset="77"/>
          <a:ea typeface="Lato Light" panose="020F0502020204030203" pitchFamily="34" charset="0"/>
          <a:cs typeface="Poppins Light" pitchFamily="2" charset="77"/>
        </a:defRPr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8395201847572013E-2"/>
          <c:y val="3.4471375400752048E-2"/>
          <c:w val="0.88385226967597008"/>
          <c:h val="0.8855619407688629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4B08-504A-A0C0-ED59A50C2142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4B08-504A-A0C0-ED59A50C2142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4B08-504A-A0C0-ED59A50C2142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4B08-504A-A0C0-ED59A50C2142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4B08-504A-A0C0-ED59A50C2142}"/>
              </c:ext>
            </c:extLst>
          </c:dPt>
          <c:cat>
            <c:strRef>
              <c:f>Sheet1!$A$2:$A$4</c:f>
              <c:strCache>
                <c:ptCount val="3"/>
                <c:pt idx="0">
                  <c:v>Jul</c:v>
                </c:pt>
                <c:pt idx="1">
                  <c:v>Ago</c:v>
                </c:pt>
                <c:pt idx="2">
                  <c:v>Sep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50</c:v>
                </c:pt>
                <c:pt idx="1">
                  <c:v>60</c:v>
                </c:pt>
                <c:pt idx="2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4B08-504A-A0C0-ED59A50C21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"/>
        <c:overlap val="100"/>
        <c:axId val="136969216"/>
        <c:axId val="137036544"/>
      </c:barChart>
      <c:catAx>
        <c:axId val="136969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Poppins Light" pitchFamily="2" charset="77"/>
                <a:ea typeface="Lato Light" panose="020F0502020204030203" pitchFamily="34" charset="0"/>
                <a:cs typeface="Poppins Light" pitchFamily="2" charset="77"/>
              </a:defRPr>
            </a:pPr>
            <a:endParaRPr lang="en-US"/>
          </a:p>
        </c:txPr>
        <c:crossAx val="137036544"/>
        <c:crosses val="autoZero"/>
        <c:auto val="1"/>
        <c:lblAlgn val="ctr"/>
        <c:lblOffset val="100"/>
        <c:noMultiLvlLbl val="0"/>
      </c:catAx>
      <c:valAx>
        <c:axId val="13703654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Poppins Light" pitchFamily="2" charset="77"/>
                <a:ea typeface="Lato Light" panose="020F0502020204030203" pitchFamily="34" charset="0"/>
                <a:cs typeface="Poppins Light" pitchFamily="2" charset="77"/>
              </a:defRPr>
            </a:pPr>
            <a:endParaRPr lang="en-US"/>
          </a:p>
        </c:txPr>
        <c:crossAx val="136969216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 b="0" i="0">
          <a:solidFill>
            <a:schemeClr val="tx1"/>
          </a:solidFill>
          <a:latin typeface="Poppins Light" pitchFamily="2" charset="77"/>
          <a:ea typeface="Lato Light" panose="020F0502020204030203" pitchFamily="34" charset="0"/>
          <a:cs typeface="Poppins Light" pitchFamily="2" charset="77"/>
        </a:defRPr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8395201847572013E-2"/>
          <c:y val="5.2920828747181493E-2"/>
          <c:w val="0.88385226967597008"/>
          <c:h val="0.8035040157039441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E1FF-D344-9F7E-C8D65BAB8837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E1FF-D344-9F7E-C8D65BAB8837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E1FF-D344-9F7E-C8D65BAB8837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E1FF-D344-9F7E-C8D65BAB8837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E1FF-D344-9F7E-C8D65BAB8837}"/>
              </c:ext>
            </c:extLst>
          </c:dPt>
          <c:cat>
            <c:numRef>
              <c:f>Sheet1!$A$2:$A$4</c:f>
              <c:numCache>
                <c:formatCode>General</c:formatCode>
                <c:ptCount val="3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50</c:v>
                </c:pt>
                <c:pt idx="1">
                  <c:v>60</c:v>
                </c:pt>
                <c:pt idx="2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1FF-D344-9F7E-C8D65BAB88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136969216"/>
        <c:axId val="137036544"/>
      </c:barChart>
      <c:catAx>
        <c:axId val="136969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2"/>
                </a:solidFill>
                <a:latin typeface="Poppins Medium" pitchFamily="2" charset="77"/>
                <a:ea typeface="Lato Light" panose="020F0502020204030203" pitchFamily="34" charset="0"/>
                <a:cs typeface="Poppins Medium" pitchFamily="2" charset="77"/>
              </a:defRPr>
            </a:pPr>
            <a:endParaRPr lang="en-US"/>
          </a:p>
        </c:txPr>
        <c:crossAx val="137036544"/>
        <c:crosses val="autoZero"/>
        <c:auto val="1"/>
        <c:lblAlgn val="ctr"/>
        <c:lblOffset val="100"/>
        <c:noMultiLvlLbl val="0"/>
      </c:catAx>
      <c:valAx>
        <c:axId val="13703654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Poppins Light" pitchFamily="2" charset="77"/>
                <a:ea typeface="Lato Light" panose="020F0502020204030203" pitchFamily="34" charset="0"/>
                <a:cs typeface="Poppins Light" pitchFamily="2" charset="77"/>
              </a:defRPr>
            </a:pPr>
            <a:endParaRPr lang="en-US"/>
          </a:p>
        </c:txPr>
        <c:crossAx val="136969216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 b="0" i="0">
          <a:solidFill>
            <a:schemeClr val="tx1"/>
          </a:solidFill>
          <a:latin typeface="Poppins Light" pitchFamily="2" charset="77"/>
          <a:ea typeface="Lato Light" panose="020F0502020204030203" pitchFamily="34" charset="0"/>
          <a:cs typeface="Poppins Light" pitchFamily="2" charset="77"/>
        </a:defRPr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1346-4747-ACE3-AF626F3F95DF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346-4747-ACE3-AF626F3F95DF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1346-4747-ACE3-AF626F3F95DF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1346-4747-ACE3-AF626F3F95DF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1346-4747-ACE3-AF626F3F95DF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1346-4747-ACE3-AF626F3F95DF}"/>
              </c:ext>
            </c:extLst>
          </c:dPt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1346-4747-ACE3-AF626F3F95DF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1346-4747-ACE3-AF626F3F95DF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1346-4747-ACE3-AF626F3F95D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lt1"/>
                    </a:solidFill>
                    <a:latin typeface="Poppins Light" pitchFamily="2" charset="77"/>
                    <a:ea typeface="+mn-ea"/>
                    <a:cs typeface="Poppins Light" pitchFamily="2" charset="77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Sheet1!$A$2:$A$10</c:f>
              <c:strCache>
                <c:ptCount val="9"/>
                <c:pt idx="0">
                  <c:v>Business</c:v>
                </c:pt>
                <c:pt idx="1">
                  <c:v>Suppliers</c:v>
                </c:pt>
                <c:pt idx="2">
                  <c:v>Community</c:v>
                </c:pt>
                <c:pt idx="3">
                  <c:v>Competitors</c:v>
                </c:pt>
                <c:pt idx="4">
                  <c:v>Financial</c:v>
                </c:pt>
                <c:pt idx="5">
                  <c:v>Commerce</c:v>
                </c:pt>
                <c:pt idx="6">
                  <c:v>Logistic</c:v>
                </c:pt>
                <c:pt idx="7">
                  <c:v>Strategy</c:v>
                </c:pt>
                <c:pt idx="8">
                  <c:v>Design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70</c:v>
                </c:pt>
                <c:pt idx="1">
                  <c:v>27</c:v>
                </c:pt>
                <c:pt idx="2">
                  <c:v>59</c:v>
                </c:pt>
                <c:pt idx="3">
                  <c:v>37</c:v>
                </c:pt>
                <c:pt idx="4">
                  <c:v>63</c:v>
                </c:pt>
                <c:pt idx="5">
                  <c:v>60</c:v>
                </c:pt>
                <c:pt idx="6">
                  <c:v>57</c:v>
                </c:pt>
                <c:pt idx="7">
                  <c:v>37</c:v>
                </c:pt>
                <c:pt idx="8">
                  <c:v>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1346-4747-ACE3-AF626F3F95DF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5"/>
        <c:axId val="684958864"/>
        <c:axId val="684957688"/>
      </c:barChart>
      <c:catAx>
        <c:axId val="684958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Poppins Light" pitchFamily="2" charset="77"/>
                <a:ea typeface="+mn-ea"/>
                <a:cs typeface="Poppins Light" pitchFamily="2" charset="77"/>
              </a:defRPr>
            </a:pPr>
            <a:endParaRPr lang="en-US"/>
          </a:p>
        </c:txPr>
        <c:crossAx val="684957688"/>
        <c:crosses val="autoZero"/>
        <c:auto val="1"/>
        <c:lblAlgn val="ctr"/>
        <c:lblOffset val="100"/>
        <c:noMultiLvlLbl val="0"/>
      </c:catAx>
      <c:valAx>
        <c:axId val="68495768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6849588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800" b="0" i="0">
          <a:latin typeface="Poppins Light" pitchFamily="2" charset="77"/>
          <a:cs typeface="Poppins Light" pitchFamily="2" charset="77"/>
        </a:defRPr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May</c:v>
                </c:pt>
                <c:pt idx="1">
                  <c:v>Jun</c:v>
                </c:pt>
                <c:pt idx="2">
                  <c:v>Jul</c:v>
                </c:pt>
                <c:pt idx="3">
                  <c:v>Ago</c:v>
                </c:pt>
                <c:pt idx="4">
                  <c:v>Sep</c:v>
                </c:pt>
                <c:pt idx="5">
                  <c:v>Oct</c:v>
                </c:pt>
                <c:pt idx="6">
                  <c:v>Nov</c:v>
                </c:pt>
                <c:pt idx="7">
                  <c:v>Dic</c:v>
                </c:pt>
                <c:pt idx="8">
                  <c:v>Jan</c:v>
                </c:pt>
                <c:pt idx="9">
                  <c:v>Feb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4.3</c:v>
                </c:pt>
                <c:pt idx="5">
                  <c:v>2.5</c:v>
                </c:pt>
                <c:pt idx="6">
                  <c:v>3.5</c:v>
                </c:pt>
                <c:pt idx="7">
                  <c:v>4.5</c:v>
                </c:pt>
                <c:pt idx="8">
                  <c:v>4.5</c:v>
                </c:pt>
                <c:pt idx="9">
                  <c:v>4.3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12-5843-8BED-6CB3207CD3F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May</c:v>
                </c:pt>
                <c:pt idx="1">
                  <c:v>Jun</c:v>
                </c:pt>
                <c:pt idx="2">
                  <c:v>Jul</c:v>
                </c:pt>
                <c:pt idx="3">
                  <c:v>Ago</c:v>
                </c:pt>
                <c:pt idx="4">
                  <c:v>Sep</c:v>
                </c:pt>
                <c:pt idx="5">
                  <c:v>Oct</c:v>
                </c:pt>
                <c:pt idx="6">
                  <c:v>Nov</c:v>
                </c:pt>
                <c:pt idx="7">
                  <c:v>Dic</c:v>
                </c:pt>
                <c:pt idx="8">
                  <c:v>Jan</c:v>
                </c:pt>
                <c:pt idx="9">
                  <c:v>Feb</c:v>
                </c:pt>
              </c:strCache>
            </c:str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  <c:pt idx="4">
                  <c:v>2.4</c:v>
                </c:pt>
                <c:pt idx="5">
                  <c:v>4.4000000000000004</c:v>
                </c:pt>
                <c:pt idx="6">
                  <c:v>1.8</c:v>
                </c:pt>
                <c:pt idx="7">
                  <c:v>2.8</c:v>
                </c:pt>
                <c:pt idx="8">
                  <c:v>2.8</c:v>
                </c:pt>
                <c:pt idx="9">
                  <c:v>2.4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E12-5843-8BED-6CB3207CD3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66"/>
        <c:overlap val="100"/>
        <c:axId val="2017449952"/>
        <c:axId val="2017140704"/>
      </c:barChart>
      <c:catAx>
        <c:axId val="2017449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oppins Light" pitchFamily="2" charset="77"/>
                <a:ea typeface="+mn-ea"/>
                <a:cs typeface="Poppins Light" pitchFamily="2" charset="77"/>
              </a:defRPr>
            </a:pPr>
            <a:endParaRPr lang="en-US"/>
          </a:p>
        </c:txPr>
        <c:crossAx val="2017140704"/>
        <c:crosses val="autoZero"/>
        <c:auto val="1"/>
        <c:lblAlgn val="ctr"/>
        <c:lblOffset val="100"/>
        <c:noMultiLvlLbl val="0"/>
      </c:catAx>
      <c:valAx>
        <c:axId val="2017140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oppins Light" pitchFamily="2" charset="77"/>
                <a:ea typeface="+mn-ea"/>
                <a:cs typeface="Poppins Light" pitchFamily="2" charset="77"/>
              </a:defRPr>
            </a:pPr>
            <a:endParaRPr lang="en-US"/>
          </a:p>
        </c:txPr>
        <c:crossAx val="20174499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 b="0" i="0">
          <a:latin typeface="Poppins Light" pitchFamily="2" charset="77"/>
          <a:cs typeface="Poppins Light" pitchFamily="2" charset="77"/>
        </a:defRPr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1135888960051533E-2"/>
          <c:y val="0.14906981061845292"/>
          <c:w val="0.88202789152190664"/>
          <c:h val="0.6725737432619626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AA10-6F4D-BEF8-6B081DC751D1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AA10-6F4D-BEF8-6B081DC751D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Poppins Light" pitchFamily="2" charset="77"/>
                    <a:ea typeface="+mn-ea"/>
                    <a:cs typeface="Poppins Light" pitchFamily="2" charset="77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Apr</c:v>
                </c:pt>
                <c:pt idx="1">
                  <c:v>May</c:v>
                </c:pt>
                <c:pt idx="2">
                  <c:v>Jun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10-6F4D-BEF8-6B081DC751D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AA10-6F4D-BEF8-6B081DC751D1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AA10-6F4D-BEF8-6B081DC751D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Poppins Light" pitchFamily="2" charset="77"/>
                    <a:ea typeface="+mn-ea"/>
                    <a:cs typeface="Poppins Light" pitchFamily="2" charset="77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Apr</c:v>
                </c:pt>
                <c:pt idx="1">
                  <c:v>May</c:v>
                </c:pt>
                <c:pt idx="2">
                  <c:v>Jun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A10-6F4D-BEF8-6B081DC751D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AA10-6F4D-BEF8-6B081DC751D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Poppins Light" pitchFamily="2" charset="77"/>
                    <a:ea typeface="+mn-ea"/>
                    <a:cs typeface="Poppins Light" pitchFamily="2" charset="77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Apr</c:v>
                </c:pt>
                <c:pt idx="1">
                  <c:v>May</c:v>
                </c:pt>
                <c:pt idx="2">
                  <c:v>Jun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</c:v>
                </c:pt>
                <c:pt idx="1">
                  <c:v>2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A10-6F4D-BEF8-6B081DC751D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22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AA10-6F4D-BEF8-6B081DC751D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Poppins Light" pitchFamily="2" charset="77"/>
                    <a:ea typeface="+mn-ea"/>
                    <a:cs typeface="Poppins Light" pitchFamily="2" charset="77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Apr</c:v>
                </c:pt>
                <c:pt idx="1">
                  <c:v>May</c:v>
                </c:pt>
                <c:pt idx="2">
                  <c:v>Jun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4.5999999999999996</c:v>
                </c:pt>
                <c:pt idx="1">
                  <c:v>2.6</c:v>
                </c:pt>
                <c:pt idx="2">
                  <c:v>5.2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A10-6F4D-BEF8-6B081DC751D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Series 33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AA10-6F4D-BEF8-6B081DC751D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Poppins Light" pitchFamily="2" charset="77"/>
                    <a:ea typeface="+mn-ea"/>
                    <a:cs typeface="Poppins Light" pitchFamily="2" charset="77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Apr</c:v>
                </c:pt>
                <c:pt idx="1">
                  <c:v>May</c:v>
                </c:pt>
                <c:pt idx="2">
                  <c:v>Jun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3.7</c:v>
                </c:pt>
                <c:pt idx="1">
                  <c:v>2.1</c:v>
                </c:pt>
                <c:pt idx="2">
                  <c:v>4.3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A10-6F4D-BEF8-6B081DC751D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00"/>
        <c:overlap val="-100"/>
        <c:axId val="986038608"/>
        <c:axId val="986039264"/>
      </c:barChart>
      <c:catAx>
        <c:axId val="98603860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t" anchorCtr="0"/>
          <a:lstStyle/>
          <a:p>
            <a:pPr>
              <a:defRPr sz="18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Poppins Light" pitchFamily="2" charset="77"/>
                <a:ea typeface="+mn-ea"/>
                <a:cs typeface="Poppins Light" pitchFamily="2" charset="77"/>
              </a:defRPr>
            </a:pPr>
            <a:endParaRPr lang="en-US"/>
          </a:p>
        </c:txPr>
        <c:crossAx val="986039264"/>
        <c:crosses val="autoZero"/>
        <c:auto val="1"/>
        <c:lblAlgn val="ctr"/>
        <c:lblOffset val="100"/>
        <c:noMultiLvlLbl val="0"/>
      </c:catAx>
      <c:valAx>
        <c:axId val="98603926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9860386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 b="0" i="0">
          <a:latin typeface="Poppins Light" pitchFamily="2" charset="77"/>
          <a:cs typeface="Poppins Light" pitchFamily="2" charset="77"/>
        </a:defRPr>
      </a:pPr>
      <a:endParaRPr lang="en-US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Business</c:v>
                </c:pt>
                <c:pt idx="1">
                  <c:v>Strategy</c:v>
                </c:pt>
                <c:pt idx="2">
                  <c:v>Financial</c:v>
                </c:pt>
                <c:pt idx="3">
                  <c:v>Commerce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19-FA4C-B53B-5EE182ED4DB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Business</c:v>
                </c:pt>
                <c:pt idx="1">
                  <c:v>Strategy</c:v>
                </c:pt>
                <c:pt idx="2">
                  <c:v>Financial</c:v>
                </c:pt>
                <c:pt idx="3">
                  <c:v>Commerce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119-FA4C-B53B-5EE182ED4DB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Business</c:v>
                </c:pt>
                <c:pt idx="1">
                  <c:v>Strategy</c:v>
                </c:pt>
                <c:pt idx="2">
                  <c:v>Financial</c:v>
                </c:pt>
                <c:pt idx="3">
                  <c:v>Commerce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119-FA4C-B53B-5EE182ED4D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"/>
        <c:overlap val="1"/>
        <c:axId val="646058000"/>
        <c:axId val="636491584"/>
      </c:barChart>
      <c:catAx>
        <c:axId val="64605800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cap="none" spc="0" normalizeH="0" baseline="0">
                <a:solidFill>
                  <a:schemeClr val="dk1">
                    <a:lumMod val="65000"/>
                    <a:lumOff val="35000"/>
                  </a:schemeClr>
                </a:solidFill>
                <a:latin typeface="Poppins Light" pitchFamily="2" charset="77"/>
                <a:ea typeface="+mn-ea"/>
                <a:cs typeface="Poppins Light" pitchFamily="2" charset="77"/>
              </a:defRPr>
            </a:pPr>
            <a:endParaRPr lang="en-US"/>
          </a:p>
        </c:txPr>
        <c:crossAx val="636491584"/>
        <c:crosses val="autoZero"/>
        <c:auto val="1"/>
        <c:lblAlgn val="ctr"/>
        <c:lblOffset val="100"/>
        <c:noMultiLvlLbl val="0"/>
      </c:catAx>
      <c:valAx>
        <c:axId val="636491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Poppins Light" pitchFamily="2" charset="77"/>
                <a:ea typeface="+mn-ea"/>
                <a:cs typeface="Poppins Light" pitchFamily="2" charset="77"/>
              </a:defRPr>
            </a:pPr>
            <a:endParaRPr lang="en-US"/>
          </a:p>
        </c:txPr>
        <c:crossAx val="646058000"/>
        <c:crosses val="autoZero"/>
        <c:crossBetween val="between"/>
      </c:val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 sz="2000" b="0" i="0">
          <a:latin typeface="Poppins Light" pitchFamily="2" charset="77"/>
          <a:cs typeface="Poppins Light" pitchFamily="2" charset="77"/>
        </a:defRPr>
      </a:pPr>
      <a:endParaRPr lang="en-US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43DD-8A43-8E9B-B4BE5A0B6C4C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3DD-8A43-8E9B-B4BE5A0B6C4C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43DD-8A43-8E9B-B4BE5A0B6C4C}"/>
              </c:ext>
            </c:extLst>
          </c:dPt>
          <c:cat>
            <c:strRef>
              <c:f>Sheet1!$A$2:$A$5</c:f>
              <c:strCache>
                <c:ptCount val="4"/>
                <c:pt idx="0">
                  <c:v>Mayo</c:v>
                </c:pt>
                <c:pt idx="1">
                  <c:v>June</c:v>
                </c:pt>
                <c:pt idx="2">
                  <c:v>July</c:v>
                </c:pt>
                <c:pt idx="3">
                  <c:v>Agosto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3DD-8A43-8E9B-B4BE5A0B6C4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Mayo</c:v>
                </c:pt>
                <c:pt idx="1">
                  <c:v>June</c:v>
                </c:pt>
                <c:pt idx="2">
                  <c:v>July</c:v>
                </c:pt>
                <c:pt idx="3">
                  <c:v>Agosto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7-43DD-8A43-8E9B-B4BE5A0B6C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0"/>
        <c:overlap val="100"/>
        <c:axId val="664310799"/>
        <c:axId val="664312431"/>
      </c:barChart>
      <c:lineChart>
        <c:grouping val="standard"/>
        <c:varyColors val="0"/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ln w="6350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chemeClr val="accent3"/>
              </a:solidFill>
              <a:ln>
                <a:noFill/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Mayo</c:v>
                </c:pt>
                <c:pt idx="1">
                  <c:v>June</c:v>
                </c:pt>
                <c:pt idx="2">
                  <c:v>July</c:v>
                </c:pt>
                <c:pt idx="3">
                  <c:v>Agosto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43DD-8A43-8E9B-B4BE5A0B6C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31346512"/>
        <c:axId val="1578921856"/>
      </c:lineChart>
      <c:catAx>
        <c:axId val="66431079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Poppins Light" pitchFamily="2" charset="77"/>
                <a:ea typeface="+mn-ea"/>
                <a:cs typeface="Poppins Light" pitchFamily="2" charset="77"/>
              </a:defRPr>
            </a:pPr>
            <a:endParaRPr lang="en-US"/>
          </a:p>
        </c:txPr>
        <c:crossAx val="664312431"/>
        <c:crosses val="autoZero"/>
        <c:auto val="1"/>
        <c:lblAlgn val="ctr"/>
        <c:lblOffset val="100"/>
        <c:noMultiLvlLbl val="0"/>
      </c:catAx>
      <c:valAx>
        <c:axId val="66431243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oppins Light" pitchFamily="2" charset="77"/>
                <a:ea typeface="+mn-ea"/>
                <a:cs typeface="Poppins Light" pitchFamily="2" charset="77"/>
              </a:defRPr>
            </a:pPr>
            <a:endParaRPr lang="en-US"/>
          </a:p>
        </c:txPr>
        <c:crossAx val="664310799"/>
        <c:crosses val="autoZero"/>
        <c:crossBetween val="between"/>
      </c:valAx>
      <c:valAx>
        <c:axId val="1578921856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oppins Light" pitchFamily="2" charset="77"/>
                <a:ea typeface="+mn-ea"/>
                <a:cs typeface="Poppins Light" pitchFamily="2" charset="77"/>
              </a:defRPr>
            </a:pPr>
            <a:endParaRPr lang="en-US"/>
          </a:p>
        </c:txPr>
        <c:crossAx val="1731346512"/>
        <c:crosses val="max"/>
        <c:crossBetween val="between"/>
      </c:valAx>
      <c:catAx>
        <c:axId val="173134651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57892185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 b="0" i="0">
          <a:latin typeface="Poppins Light" pitchFamily="2" charset="77"/>
          <a:cs typeface="Poppins Light" pitchFamily="2" charset="77"/>
        </a:defRPr>
      </a:pPr>
      <a:endParaRPr lang="en-US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8392995628877597E-2"/>
          <c:y val="0.169048467786654"/>
          <c:w val="0.92562513848602002"/>
          <c:h val="0.7311250449396440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NASDAQ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 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4.3</c:v>
                </c:pt>
                <c:pt idx="5">
                  <c:v>4.4000000000000004</c:v>
                </c:pt>
                <c:pt idx="6">
                  <c:v>4.4000000000000004</c:v>
                </c:pt>
                <c:pt idx="7">
                  <c:v>1.8</c:v>
                </c:pt>
                <c:pt idx="8">
                  <c:v>4.3</c:v>
                </c:pt>
                <c:pt idx="9">
                  <c:v>2.5</c:v>
                </c:pt>
                <c:pt idx="10">
                  <c:v>3.5</c:v>
                </c:pt>
                <c:pt idx="11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9F-F041-9CFB-47AC4239DF9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NYSE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 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4.4000000000000004</c:v>
                </c:pt>
                <c:pt idx="1">
                  <c:v>4.4000000000000004</c:v>
                </c:pt>
                <c:pt idx="2">
                  <c:v>1.8</c:v>
                </c:pt>
                <c:pt idx="3">
                  <c:v>4.3</c:v>
                </c:pt>
                <c:pt idx="4">
                  <c:v>2.5</c:v>
                </c:pt>
                <c:pt idx="5">
                  <c:v>2.6</c:v>
                </c:pt>
                <c:pt idx="6">
                  <c:v>3.9</c:v>
                </c:pt>
                <c:pt idx="7">
                  <c:v>2.7</c:v>
                </c:pt>
                <c:pt idx="8">
                  <c:v>2.8</c:v>
                </c:pt>
                <c:pt idx="9">
                  <c:v>4.4000000000000004</c:v>
                </c:pt>
                <c:pt idx="10">
                  <c:v>1.8</c:v>
                </c:pt>
                <c:pt idx="11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F9F-F041-9CFB-47AC4239DF9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DOWN JONES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 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5</c:v>
                </c:pt>
                <c:pt idx="1">
                  <c:v>2</c:v>
                </c:pt>
                <c:pt idx="2">
                  <c:v>2</c:v>
                </c:pt>
                <c:pt idx="3">
                  <c:v>3</c:v>
                </c:pt>
                <c:pt idx="4">
                  <c:v>5</c:v>
                </c:pt>
                <c:pt idx="5">
                  <c:v>2</c:v>
                </c:pt>
                <c:pt idx="6">
                  <c:v>3</c:v>
                </c:pt>
                <c:pt idx="7">
                  <c:v>5</c:v>
                </c:pt>
                <c:pt idx="8">
                  <c:v>2</c:v>
                </c:pt>
                <c:pt idx="9">
                  <c:v>2</c:v>
                </c:pt>
                <c:pt idx="10">
                  <c:v>3</c:v>
                </c:pt>
                <c:pt idx="11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F9F-F041-9CFB-47AC4239DF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0"/>
        <c:axId val="2129750800"/>
        <c:axId val="2129754496"/>
      </c:barChart>
      <c:catAx>
        <c:axId val="2129750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Poppins Light" pitchFamily="2" charset="77"/>
                <a:ea typeface="+mn-ea"/>
                <a:cs typeface="Poppins Light" pitchFamily="2" charset="77"/>
              </a:defRPr>
            </a:pPr>
            <a:endParaRPr lang="en-US"/>
          </a:p>
        </c:txPr>
        <c:crossAx val="2129754496"/>
        <c:crosses val="autoZero"/>
        <c:auto val="1"/>
        <c:lblAlgn val="ctr"/>
        <c:lblOffset val="100"/>
        <c:noMultiLvlLbl val="0"/>
      </c:catAx>
      <c:valAx>
        <c:axId val="2129754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oppins Light" pitchFamily="2" charset="77"/>
                <a:ea typeface="+mn-ea"/>
                <a:cs typeface="Poppins Light" pitchFamily="2" charset="77"/>
              </a:defRPr>
            </a:pPr>
            <a:endParaRPr lang="en-US"/>
          </a:p>
        </c:txPr>
        <c:crossAx val="21297508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 b="0" i="0">
          <a:latin typeface="Poppins Light" pitchFamily="2" charset="77"/>
          <a:cs typeface="Poppins Light" pitchFamily="2" charset="77"/>
        </a:defRPr>
      </a:pPr>
      <a:endParaRPr lang="en-US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3332097501265265E-2"/>
          <c:y val="8.5251887716540076E-2"/>
          <c:w val="0.94726116074055766"/>
          <c:h val="0.8065141677464061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Top Countries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D36-3846-B459-FB264C7C6084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D36-3846-B459-FB264C7C6084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D36-3846-B459-FB264C7C6084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4D36-3846-B459-FB264C7C6084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4D36-3846-B459-FB264C7C6084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4D36-3846-B459-FB264C7C6084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4D36-3846-B459-FB264C7C6084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4D36-3846-B459-FB264C7C6084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4D36-3846-B459-FB264C7C6084}"/>
              </c:ext>
            </c:extLst>
          </c:dPt>
          <c:cat>
            <c:strRef>
              <c:f>Sheet1!$A$2:$A$9</c:f>
              <c:strCache>
                <c:ptCount val="8"/>
                <c:pt idx="0">
                  <c:v>Apr</c:v>
                </c:pt>
                <c:pt idx="1">
                  <c:v>May</c:v>
                </c:pt>
                <c:pt idx="2">
                  <c:v>Jun</c:v>
                </c:pt>
                <c:pt idx="3">
                  <c:v>Jul</c:v>
                </c:pt>
                <c:pt idx="4">
                  <c:v>Ago</c:v>
                </c:pt>
                <c:pt idx="5">
                  <c:v>Sep</c:v>
                </c:pt>
                <c:pt idx="6">
                  <c:v>Oct</c:v>
                </c:pt>
                <c:pt idx="7">
                  <c:v>Nov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20</c:v>
                </c:pt>
                <c:pt idx="1">
                  <c:v>25</c:v>
                </c:pt>
                <c:pt idx="2">
                  <c:v>15</c:v>
                </c:pt>
                <c:pt idx="3">
                  <c:v>22</c:v>
                </c:pt>
                <c:pt idx="4">
                  <c:v>30</c:v>
                </c:pt>
                <c:pt idx="5">
                  <c:v>10</c:v>
                </c:pt>
                <c:pt idx="6">
                  <c:v>15</c:v>
                </c:pt>
                <c:pt idx="7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4D36-3846-B459-FB264C7C60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5"/>
        <c:overlap val="-3"/>
        <c:axId val="1531171824"/>
        <c:axId val="1531174576"/>
      </c:barChart>
      <c:catAx>
        <c:axId val="15311718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1531174576"/>
        <c:crosses val="autoZero"/>
        <c:auto val="1"/>
        <c:lblAlgn val="ctr"/>
        <c:lblOffset val="100"/>
        <c:noMultiLvlLbl val="0"/>
      </c:catAx>
      <c:valAx>
        <c:axId val="1531174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alpha val="1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15311718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400" b="0" i="0"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lt1"/>
    </cs:fontRef>
    <cs:spPr/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8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1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 cap="none" spc="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 baseline="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128" b="0" i="0" kern="1200" cap="none" spc="5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lt1"/>
    </cs:fontRef>
    <cs:spPr/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4.xml><?xml version="1.0" encoding="utf-8"?>
<cs:chartStyle xmlns:cs="http://schemas.microsoft.com/office/drawing/2012/chartStyle" xmlns:a="http://schemas.openxmlformats.org/drawingml/2006/main" id="302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15.xml><?xml version="1.0" encoding="utf-8"?>
<cs:chartStyle xmlns:cs="http://schemas.microsoft.com/office/drawing/2012/chartStyle" xmlns:a="http://schemas.openxmlformats.org/drawingml/2006/main" id="302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16.xml><?xml version="1.0" encoding="utf-8"?>
<cs:chartStyle xmlns:cs="http://schemas.microsoft.com/office/drawing/2012/chartStyle" xmlns:a="http://schemas.openxmlformats.org/drawingml/2006/main" id="302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17.xml><?xml version="1.0" encoding="utf-8"?>
<cs:chartStyle xmlns:cs="http://schemas.microsoft.com/office/drawing/2012/chartStyle" xmlns:a="http://schemas.openxmlformats.org/drawingml/2006/main" id="302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18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lt1"/>
    </cs:fontRef>
    <cs:spPr/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064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1.xml><?xml version="1.0" encoding="utf-8"?>
<cs:chartStyle xmlns:cs="http://schemas.microsoft.com/office/drawing/2012/chartStyle" xmlns:a="http://schemas.openxmlformats.org/drawingml/2006/main" id="303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2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3.xml><?xml version="1.0" encoding="utf-8"?>
<cs:chartStyle xmlns:cs="http://schemas.microsoft.com/office/drawing/2012/chartStyle" xmlns:a="http://schemas.openxmlformats.org/drawingml/2006/main" id="21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4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9824C1-3D05-2945-8CAD-B16B27066FBC}" type="datetimeFigureOut">
              <a:rPr lang="en-US" smtClean="0"/>
              <a:t>9/25/20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54F874-8904-1140-9345-65A2416DE1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8392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89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446" algn="l" defTabSz="182889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891" algn="l" defTabSz="182889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3337" algn="l" defTabSz="182889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7783" algn="l" defTabSz="182889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2229" algn="l" defTabSz="182889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6674" algn="l" defTabSz="182889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401120" algn="l" defTabSz="182889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5566" algn="l" defTabSz="182889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2014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6619" y="730251"/>
            <a:ext cx="21033938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619" y="3651250"/>
            <a:ext cx="21033938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6618" y="12712701"/>
            <a:ext cx="5487114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6C28C6-E2AE-1B43-BE6B-3934904A9C5D}" type="datetimeFigureOut">
              <a:rPr lang="en-US" smtClean="0"/>
              <a:t>9/25/20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8252" y="12712701"/>
            <a:ext cx="8230672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23443" y="12712701"/>
            <a:ext cx="5487114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5AEA49-F56D-844B-96A4-0E7B5754BB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775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1828800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A5D3CB90-91DA-EA4B-8D4C-F2F0823C8D49}"/>
              </a:ext>
            </a:extLst>
          </p:cNvPr>
          <p:cNvGrpSpPr/>
          <p:nvPr/>
        </p:nvGrpSpPr>
        <p:grpSpPr>
          <a:xfrm>
            <a:off x="1846833" y="4511564"/>
            <a:ext cx="20683984" cy="5617006"/>
            <a:chOff x="1846833" y="5068389"/>
            <a:chExt cx="20683984" cy="5617006"/>
          </a:xfrm>
        </p:grpSpPr>
        <p:graphicFrame>
          <p:nvGraphicFramePr>
            <p:cNvPr id="32" name="Chart 31">
              <a:extLst>
                <a:ext uri="{FF2B5EF4-FFF2-40B4-BE49-F238E27FC236}">
                  <a16:creationId xmlns:a16="http://schemas.microsoft.com/office/drawing/2014/main" id="{B5C3492D-8F47-2C4B-9706-F076CD1EAFB3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09394725"/>
                </p:ext>
              </p:extLst>
            </p:nvPr>
          </p:nvGraphicFramePr>
          <p:xfrm>
            <a:off x="1846833" y="6327649"/>
            <a:ext cx="20683984" cy="435774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E47424CC-C25B-5E41-BD78-85D7C0437185}"/>
                </a:ext>
              </a:extLst>
            </p:cNvPr>
            <p:cNvGrpSpPr/>
            <p:nvPr/>
          </p:nvGrpSpPr>
          <p:grpSpPr>
            <a:xfrm>
              <a:off x="2220686" y="5068389"/>
              <a:ext cx="20310131" cy="836023"/>
              <a:chOff x="2220686" y="5068389"/>
              <a:chExt cx="19306910" cy="836023"/>
            </a:xfrm>
          </p:grpSpPr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C1CF5170-2E3E-3D4A-9252-366F19589F90}"/>
                  </a:ext>
                </a:extLst>
              </p:cNvPr>
              <p:cNvSpPr/>
              <p:nvPr/>
            </p:nvSpPr>
            <p:spPr>
              <a:xfrm>
                <a:off x="2220686" y="5068389"/>
                <a:ext cx="3108960" cy="83602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>
                    <a:solidFill>
                      <a:schemeClr val="tx2"/>
                    </a:solidFill>
                    <a:latin typeface="Poppins Medium" pitchFamily="2" charset="77"/>
                    <a:cs typeface="Poppins Medium" pitchFamily="2" charset="77"/>
                  </a:rPr>
                  <a:t>Business</a:t>
                </a: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98E4D6D2-C642-254F-B4BD-B0A7FF81006D}"/>
                  </a:ext>
                </a:extLst>
              </p:cNvPr>
              <p:cNvSpPr/>
              <p:nvPr/>
            </p:nvSpPr>
            <p:spPr>
              <a:xfrm>
                <a:off x="5460276" y="5068389"/>
                <a:ext cx="3108960" cy="83602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>
                    <a:solidFill>
                      <a:schemeClr val="tx2"/>
                    </a:solidFill>
                    <a:latin typeface="Poppins Medium" pitchFamily="2" charset="77"/>
                    <a:cs typeface="Poppins Medium" pitchFamily="2" charset="77"/>
                  </a:rPr>
                  <a:t>Suppliers</a:t>
                </a: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003A9257-DA3C-B843-BC78-9784794F4290}"/>
                  </a:ext>
                </a:extLst>
              </p:cNvPr>
              <p:cNvSpPr/>
              <p:nvPr/>
            </p:nvSpPr>
            <p:spPr>
              <a:xfrm>
                <a:off x="8699866" y="5068389"/>
                <a:ext cx="3108960" cy="83602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>
                    <a:solidFill>
                      <a:schemeClr val="tx2"/>
                    </a:solidFill>
                    <a:latin typeface="Poppins Medium" pitchFamily="2" charset="77"/>
                    <a:cs typeface="Poppins Medium" pitchFamily="2" charset="77"/>
                  </a:rPr>
                  <a:t>Community</a:t>
                </a: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41CDEEE8-233E-354A-BC8E-BFDDCC618596}"/>
                  </a:ext>
                </a:extLst>
              </p:cNvPr>
              <p:cNvSpPr/>
              <p:nvPr/>
            </p:nvSpPr>
            <p:spPr>
              <a:xfrm>
                <a:off x="11939456" y="5068389"/>
                <a:ext cx="3108960" cy="83602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>
                    <a:solidFill>
                      <a:schemeClr val="tx2"/>
                    </a:solidFill>
                    <a:latin typeface="Poppins Medium" pitchFamily="2" charset="77"/>
                    <a:cs typeface="Poppins Medium" pitchFamily="2" charset="77"/>
                  </a:rPr>
                  <a:t>Competitors</a:t>
                </a: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C5F86984-E4F3-4744-AF7C-4EC9575F94F4}"/>
                  </a:ext>
                </a:extLst>
              </p:cNvPr>
              <p:cNvSpPr/>
              <p:nvPr/>
            </p:nvSpPr>
            <p:spPr>
              <a:xfrm>
                <a:off x="15179046" y="5068389"/>
                <a:ext cx="3108960" cy="836023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>
                    <a:solidFill>
                      <a:schemeClr val="bg1"/>
                    </a:solidFill>
                    <a:latin typeface="Poppins Medium" pitchFamily="2" charset="77"/>
                    <a:cs typeface="Poppins Medium" pitchFamily="2" charset="77"/>
                  </a:rPr>
                  <a:t>Financial</a:t>
                </a:r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F2A0C9D8-3824-AE4C-A858-94113005CB3E}"/>
                  </a:ext>
                </a:extLst>
              </p:cNvPr>
              <p:cNvSpPr/>
              <p:nvPr/>
            </p:nvSpPr>
            <p:spPr>
              <a:xfrm>
                <a:off x="18418636" y="5068389"/>
                <a:ext cx="3108960" cy="83602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>
                    <a:solidFill>
                      <a:schemeClr val="tx2"/>
                    </a:solidFill>
                    <a:latin typeface="Poppins Medium" pitchFamily="2" charset="77"/>
                    <a:cs typeface="Poppins Medium" pitchFamily="2" charset="77"/>
                  </a:rPr>
                  <a:t>Strategy</a:t>
                </a:r>
              </a:p>
            </p:txBody>
          </p:sp>
        </p:grp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C0120F3F-BF74-4849-AEFF-652A74564CC2}"/>
              </a:ext>
            </a:extLst>
          </p:cNvPr>
          <p:cNvGrpSpPr/>
          <p:nvPr/>
        </p:nvGrpSpPr>
        <p:grpSpPr>
          <a:xfrm>
            <a:off x="2876827" y="10885902"/>
            <a:ext cx="18623995" cy="1575043"/>
            <a:chOff x="3906822" y="11284063"/>
            <a:chExt cx="18623995" cy="1575043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9AA5B8EA-2DCC-8248-9648-E10B2D72F9B4}"/>
                </a:ext>
              </a:extLst>
            </p:cNvPr>
            <p:cNvGrpSpPr/>
            <p:nvPr/>
          </p:nvGrpSpPr>
          <p:grpSpPr>
            <a:xfrm>
              <a:off x="3906822" y="11309461"/>
              <a:ext cx="9102410" cy="1549645"/>
              <a:chOff x="10857727" y="4616959"/>
              <a:chExt cx="9102410" cy="1549645"/>
            </a:xfrm>
          </p:grpSpPr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EC45E0BA-69FC-E248-B0A1-6CDBDA5604F9}"/>
                  </a:ext>
                </a:extLst>
              </p:cNvPr>
              <p:cNvSpPr/>
              <p:nvPr/>
            </p:nvSpPr>
            <p:spPr>
              <a:xfrm>
                <a:off x="10857727" y="4825566"/>
                <a:ext cx="229116" cy="229116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437823B4-4227-5042-BB5A-E76573071E61}"/>
                  </a:ext>
                </a:extLst>
              </p:cNvPr>
              <p:cNvGrpSpPr/>
              <p:nvPr/>
            </p:nvGrpSpPr>
            <p:grpSpPr>
              <a:xfrm>
                <a:off x="11501732" y="4616959"/>
                <a:ext cx="8458405" cy="1549645"/>
                <a:chOff x="1815213" y="7999712"/>
                <a:chExt cx="8458405" cy="1549645"/>
              </a:xfrm>
            </p:grpSpPr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F848BDC2-910A-B74F-832B-1C6B7A904AD5}"/>
                    </a:ext>
                  </a:extLst>
                </p:cNvPr>
                <p:cNvSpPr txBox="1"/>
                <p:nvPr/>
              </p:nvSpPr>
              <p:spPr>
                <a:xfrm>
                  <a:off x="1815215" y="8595250"/>
                  <a:ext cx="8458403" cy="95410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800" dirty="0">
                      <a:latin typeface="Poppins Light" pitchFamily="2" charset="77"/>
                      <a:ea typeface="Lato Light" panose="020F0502020204030203" pitchFamily="34" charset="0"/>
                      <a:cs typeface="Poppins Light" pitchFamily="2" charset="77"/>
                    </a:rPr>
                    <a:t>Business professionals like you connecting to share advice, promotions only work as well.</a:t>
                  </a:r>
                </a:p>
              </p:txBody>
            </p: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82BDFABF-8155-A846-B654-E5DAD1BCC9F0}"/>
                    </a:ext>
                  </a:extLst>
                </p:cNvPr>
                <p:cNvSpPr txBox="1"/>
                <p:nvPr/>
              </p:nvSpPr>
              <p:spPr>
                <a:xfrm>
                  <a:off x="1815213" y="7999712"/>
                  <a:ext cx="4466889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3600" dirty="0">
                      <a:solidFill>
                        <a:schemeClr val="tx2"/>
                      </a:solidFill>
                      <a:latin typeface="Poppins Medium" pitchFamily="2" charset="77"/>
                      <a:ea typeface="Lato" panose="020F0502020204030203" pitchFamily="34" charset="0"/>
                      <a:cs typeface="Poppins Medium" pitchFamily="2" charset="77"/>
                    </a:rPr>
                    <a:t>Business System</a:t>
                  </a:r>
                </a:p>
              </p:txBody>
            </p:sp>
          </p:grp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78F3ECBC-8C96-FD42-9702-84EA1F93901C}"/>
                </a:ext>
              </a:extLst>
            </p:cNvPr>
            <p:cNvGrpSpPr/>
            <p:nvPr/>
          </p:nvGrpSpPr>
          <p:grpSpPr>
            <a:xfrm>
              <a:off x="13428407" y="11284063"/>
              <a:ext cx="9102410" cy="1549645"/>
              <a:chOff x="10857727" y="4616959"/>
              <a:chExt cx="9102410" cy="1549645"/>
            </a:xfrm>
          </p:grpSpPr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FF940A74-9F8A-F844-9AA7-2B04E6A056A6}"/>
                  </a:ext>
                </a:extLst>
              </p:cNvPr>
              <p:cNvSpPr/>
              <p:nvPr/>
            </p:nvSpPr>
            <p:spPr>
              <a:xfrm>
                <a:off x="10857727" y="4825566"/>
                <a:ext cx="229116" cy="22911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52D6FA5B-7451-E345-9F95-E19B709E65F9}"/>
                  </a:ext>
                </a:extLst>
              </p:cNvPr>
              <p:cNvGrpSpPr/>
              <p:nvPr/>
            </p:nvGrpSpPr>
            <p:grpSpPr>
              <a:xfrm>
                <a:off x="11501732" y="4616959"/>
                <a:ext cx="8458405" cy="1549645"/>
                <a:chOff x="1815213" y="7999712"/>
                <a:chExt cx="8458405" cy="1549645"/>
              </a:xfrm>
            </p:grpSpPr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704849A6-8A61-A943-BE21-B48B12AF8672}"/>
                    </a:ext>
                  </a:extLst>
                </p:cNvPr>
                <p:cNvSpPr txBox="1"/>
                <p:nvPr/>
              </p:nvSpPr>
              <p:spPr>
                <a:xfrm>
                  <a:off x="1815215" y="8595250"/>
                  <a:ext cx="8458403" cy="95410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800" dirty="0">
                      <a:latin typeface="Poppins Light" pitchFamily="2" charset="77"/>
                      <a:ea typeface="Lato Light" panose="020F0502020204030203" pitchFamily="34" charset="0"/>
                      <a:cs typeface="Poppins Light" pitchFamily="2" charset="77"/>
                    </a:rPr>
                    <a:t>Business professionals like you connecting to share advice, promotions only work as well.</a:t>
                  </a:r>
                </a:p>
              </p:txBody>
            </p:sp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5710C4E8-DD14-1242-9755-97D37F208F39}"/>
                    </a:ext>
                  </a:extLst>
                </p:cNvPr>
                <p:cNvSpPr txBox="1"/>
                <p:nvPr/>
              </p:nvSpPr>
              <p:spPr>
                <a:xfrm>
                  <a:off x="1815213" y="7999712"/>
                  <a:ext cx="4466889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3600" dirty="0">
                      <a:solidFill>
                        <a:schemeClr val="tx2"/>
                      </a:solidFill>
                      <a:latin typeface="Poppins Medium" pitchFamily="2" charset="77"/>
                      <a:ea typeface="Lato" panose="020F0502020204030203" pitchFamily="34" charset="0"/>
                      <a:cs typeface="Poppins Medium" pitchFamily="2" charset="77"/>
                    </a:rPr>
                    <a:t>Suppliers</a:t>
                  </a:r>
                </a:p>
              </p:txBody>
            </p:sp>
          </p:grpSp>
        </p:grpSp>
      </p:grpSp>
      <p:sp>
        <p:nvSpPr>
          <p:cNvPr id="31" name="CuadroTexto 350">
            <a:extLst>
              <a:ext uri="{FF2B5EF4-FFF2-40B4-BE49-F238E27FC236}">
                <a16:creationId xmlns:a16="http://schemas.microsoft.com/office/drawing/2014/main" id="{E169E124-7F08-5F49-BFBA-EE838713A83D}"/>
              </a:ext>
            </a:extLst>
          </p:cNvPr>
          <p:cNvSpPr txBox="1"/>
          <p:nvPr/>
        </p:nvSpPr>
        <p:spPr>
          <a:xfrm>
            <a:off x="6328194" y="1071658"/>
            <a:ext cx="1172147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Century Gothic" panose="020B0502020202020204" pitchFamily="34" charset="0"/>
                <a:ea typeface="Lato Heavy" charset="0"/>
                <a:cs typeface="Poppins" pitchFamily="2" charset="77"/>
              </a:rPr>
              <a:t>Bar Charts Infographics</a:t>
            </a:r>
          </a:p>
        </p:txBody>
      </p:sp>
      <p:sp>
        <p:nvSpPr>
          <p:cNvPr id="33" name="CuadroTexto 351">
            <a:extLst>
              <a:ext uri="{FF2B5EF4-FFF2-40B4-BE49-F238E27FC236}">
                <a16:creationId xmlns:a16="http://schemas.microsoft.com/office/drawing/2014/main" id="{EFA42953-BBA5-C448-B199-7FA7B5BE9225}"/>
              </a:ext>
            </a:extLst>
          </p:cNvPr>
          <p:cNvSpPr txBox="1"/>
          <p:nvPr/>
        </p:nvSpPr>
        <p:spPr>
          <a:xfrm>
            <a:off x="7816943" y="2426170"/>
            <a:ext cx="87437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  <a:cs typeface="Poppins Light" pitchFamily="2" charset="77"/>
              </a:rPr>
              <a:t>Analysis of different brands and products.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82B8164-5027-A34C-9829-7B380D30635C}"/>
              </a:ext>
            </a:extLst>
          </p:cNvPr>
          <p:cNvSpPr/>
          <p:nvPr/>
        </p:nvSpPr>
        <p:spPr>
          <a:xfrm>
            <a:off x="11079729" y="3215052"/>
            <a:ext cx="2223656" cy="387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859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Chart 30">
            <a:extLst>
              <a:ext uri="{FF2B5EF4-FFF2-40B4-BE49-F238E27FC236}">
                <a16:creationId xmlns:a16="http://schemas.microsoft.com/office/drawing/2014/main" id="{7FD4FCD5-3EA5-9A49-85CF-436537689AA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45793876"/>
              </p:ext>
            </p:extLst>
          </p:nvPr>
        </p:nvGraphicFramePr>
        <p:xfrm>
          <a:off x="1379105" y="5354607"/>
          <a:ext cx="21619440" cy="72937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9" name="TextBox 38">
            <a:extLst>
              <a:ext uri="{FF2B5EF4-FFF2-40B4-BE49-F238E27FC236}">
                <a16:creationId xmlns:a16="http://schemas.microsoft.com/office/drawing/2014/main" id="{5BE738DC-A141-DB46-AB50-9D56BA156207}"/>
              </a:ext>
            </a:extLst>
          </p:cNvPr>
          <p:cNvSpPr txBox="1"/>
          <p:nvPr/>
        </p:nvSpPr>
        <p:spPr>
          <a:xfrm>
            <a:off x="19759918" y="5081797"/>
            <a:ext cx="26807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2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Strategy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35A34C7-8E6D-EA40-9346-D01661EAA79D}"/>
              </a:ext>
            </a:extLst>
          </p:cNvPr>
          <p:cNvSpPr txBox="1"/>
          <p:nvPr/>
        </p:nvSpPr>
        <p:spPr>
          <a:xfrm>
            <a:off x="16213153" y="5081797"/>
            <a:ext cx="26807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2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Financial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65B541A-7CB7-C54A-9652-9DB823B91107}"/>
              </a:ext>
            </a:extLst>
          </p:cNvPr>
          <p:cNvSpPr txBox="1"/>
          <p:nvPr/>
        </p:nvSpPr>
        <p:spPr>
          <a:xfrm>
            <a:off x="12666391" y="5081797"/>
            <a:ext cx="26807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2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Competitors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8EF79AD-9746-344C-BBF4-80E2DA7F4AE5}"/>
              </a:ext>
            </a:extLst>
          </p:cNvPr>
          <p:cNvSpPr txBox="1"/>
          <p:nvPr/>
        </p:nvSpPr>
        <p:spPr>
          <a:xfrm>
            <a:off x="9119626" y="5081797"/>
            <a:ext cx="26807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2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Community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729EE8C-9066-0246-9094-9380E083252D}"/>
              </a:ext>
            </a:extLst>
          </p:cNvPr>
          <p:cNvSpPr txBox="1"/>
          <p:nvPr/>
        </p:nvSpPr>
        <p:spPr>
          <a:xfrm>
            <a:off x="5576363" y="5081797"/>
            <a:ext cx="26807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2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Suppliers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8E29D14-9003-554A-8787-B2B282980DE5}"/>
              </a:ext>
            </a:extLst>
          </p:cNvPr>
          <p:cNvSpPr txBox="1"/>
          <p:nvPr/>
        </p:nvSpPr>
        <p:spPr>
          <a:xfrm>
            <a:off x="2029598" y="5081797"/>
            <a:ext cx="26807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2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Business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A9CB8CC5-CC30-574F-A739-6964AA078846}"/>
              </a:ext>
            </a:extLst>
          </p:cNvPr>
          <p:cNvSpPr/>
          <p:nvPr/>
        </p:nvSpPr>
        <p:spPr>
          <a:xfrm>
            <a:off x="2221819" y="4312356"/>
            <a:ext cx="229634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dirty="0">
                <a:solidFill>
                  <a:schemeClr val="accent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+20</a:t>
            </a:r>
            <a:endParaRPr lang="en-US" sz="6600" dirty="0">
              <a:solidFill>
                <a:schemeClr val="accent1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05C27804-8247-4946-9095-26A58056BEDE}"/>
              </a:ext>
            </a:extLst>
          </p:cNvPr>
          <p:cNvSpPr/>
          <p:nvPr/>
        </p:nvSpPr>
        <p:spPr>
          <a:xfrm>
            <a:off x="5768584" y="4312356"/>
            <a:ext cx="229634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dirty="0">
                <a:solidFill>
                  <a:schemeClr val="accent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+7</a:t>
            </a:r>
            <a:endParaRPr lang="en-US" sz="6600" dirty="0">
              <a:solidFill>
                <a:schemeClr val="accent1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CDB69A1-BF8A-CC47-8F2A-5CDC5C97856C}"/>
              </a:ext>
            </a:extLst>
          </p:cNvPr>
          <p:cNvSpPr/>
          <p:nvPr/>
        </p:nvSpPr>
        <p:spPr>
          <a:xfrm>
            <a:off x="9311847" y="4312356"/>
            <a:ext cx="229634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dirty="0">
                <a:solidFill>
                  <a:schemeClr val="accent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+45</a:t>
            </a:r>
            <a:endParaRPr lang="en-US" sz="6600" dirty="0">
              <a:solidFill>
                <a:schemeClr val="accent1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C4A31B93-E3D0-B646-B406-3F88F8AE2B02}"/>
              </a:ext>
            </a:extLst>
          </p:cNvPr>
          <p:cNvSpPr/>
          <p:nvPr/>
        </p:nvSpPr>
        <p:spPr>
          <a:xfrm>
            <a:off x="16211403" y="4312356"/>
            <a:ext cx="229634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dirty="0">
                <a:solidFill>
                  <a:schemeClr val="accent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+9</a:t>
            </a:r>
            <a:endParaRPr lang="en-US" sz="6600" dirty="0">
              <a:solidFill>
                <a:schemeClr val="accent2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5F99F97-9BC0-8E44-97A9-2C42441C3894}"/>
              </a:ext>
            </a:extLst>
          </p:cNvPr>
          <p:cNvSpPr/>
          <p:nvPr/>
        </p:nvSpPr>
        <p:spPr>
          <a:xfrm>
            <a:off x="12662889" y="4312356"/>
            <a:ext cx="229634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dirty="0">
                <a:solidFill>
                  <a:schemeClr val="accent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+10</a:t>
            </a:r>
            <a:endParaRPr lang="en-US" sz="6600" dirty="0">
              <a:solidFill>
                <a:schemeClr val="accent1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456C9C5D-19D1-6A4C-B736-9FA2499FF040}"/>
              </a:ext>
            </a:extLst>
          </p:cNvPr>
          <p:cNvSpPr/>
          <p:nvPr/>
        </p:nvSpPr>
        <p:spPr>
          <a:xfrm>
            <a:off x="19952139" y="4312356"/>
            <a:ext cx="229634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dirty="0">
                <a:solidFill>
                  <a:schemeClr val="accent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+14</a:t>
            </a:r>
            <a:endParaRPr lang="en-US" sz="6600" dirty="0">
              <a:solidFill>
                <a:schemeClr val="accent1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0AF6389D-ADFF-7F47-BE11-803D2BA77C74}"/>
              </a:ext>
            </a:extLst>
          </p:cNvPr>
          <p:cNvSpPr txBox="1"/>
          <p:nvPr/>
        </p:nvSpPr>
        <p:spPr>
          <a:xfrm>
            <a:off x="15660490" y="5904578"/>
            <a:ext cx="37251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Poppins Light" pitchFamily="2" charset="77"/>
                <a:ea typeface="Lato Light" panose="020F0502020204030203" pitchFamily="34" charset="0"/>
                <a:cs typeface="Poppins Light" pitchFamily="2" charset="77"/>
              </a:rPr>
              <a:t>Business professionals like you connecting</a:t>
            </a:r>
          </a:p>
        </p:txBody>
      </p:sp>
      <p:sp>
        <p:nvSpPr>
          <p:cNvPr id="19" name="CuadroTexto 350">
            <a:extLst>
              <a:ext uri="{FF2B5EF4-FFF2-40B4-BE49-F238E27FC236}">
                <a16:creationId xmlns:a16="http://schemas.microsoft.com/office/drawing/2014/main" id="{982BD487-B463-3247-8B66-E01A0CE1CB6E}"/>
              </a:ext>
            </a:extLst>
          </p:cNvPr>
          <p:cNvSpPr txBox="1"/>
          <p:nvPr/>
        </p:nvSpPr>
        <p:spPr>
          <a:xfrm>
            <a:off x="6328194" y="1071658"/>
            <a:ext cx="1172147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Century Gothic" panose="020B0502020202020204" pitchFamily="34" charset="0"/>
                <a:ea typeface="Lato Heavy" charset="0"/>
                <a:cs typeface="Poppins" pitchFamily="2" charset="77"/>
              </a:rPr>
              <a:t>Bar Charts Infographics</a:t>
            </a:r>
          </a:p>
        </p:txBody>
      </p:sp>
      <p:sp>
        <p:nvSpPr>
          <p:cNvPr id="20" name="CuadroTexto 351">
            <a:extLst>
              <a:ext uri="{FF2B5EF4-FFF2-40B4-BE49-F238E27FC236}">
                <a16:creationId xmlns:a16="http://schemas.microsoft.com/office/drawing/2014/main" id="{CE9E7248-07F5-C24B-9358-78D076FC4364}"/>
              </a:ext>
            </a:extLst>
          </p:cNvPr>
          <p:cNvSpPr txBox="1"/>
          <p:nvPr/>
        </p:nvSpPr>
        <p:spPr>
          <a:xfrm>
            <a:off x="7816943" y="2426170"/>
            <a:ext cx="87437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  <a:cs typeface="Poppins Light" pitchFamily="2" charset="77"/>
              </a:rPr>
              <a:t>Analysis of different brands and products.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34D5C79-DC4A-5647-A214-AB4666CAA2F9}"/>
              </a:ext>
            </a:extLst>
          </p:cNvPr>
          <p:cNvSpPr/>
          <p:nvPr/>
        </p:nvSpPr>
        <p:spPr>
          <a:xfrm>
            <a:off x="11079729" y="3215052"/>
            <a:ext cx="2223656" cy="387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97968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>
            <a:extLst>
              <a:ext uri="{FF2B5EF4-FFF2-40B4-BE49-F238E27FC236}">
                <a16:creationId xmlns:a16="http://schemas.microsoft.com/office/drawing/2014/main" id="{0A5D1FF0-9CE0-884E-8E23-09DFE6C7A2EB}"/>
              </a:ext>
            </a:extLst>
          </p:cNvPr>
          <p:cNvGrpSpPr/>
          <p:nvPr/>
        </p:nvGrpSpPr>
        <p:grpSpPr>
          <a:xfrm flipH="1">
            <a:off x="4170523" y="4595571"/>
            <a:ext cx="3256415" cy="1766843"/>
            <a:chOff x="1228823" y="3937175"/>
            <a:chExt cx="3256415" cy="176684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00FEC02F-4925-9F47-A4C9-10A0A821B115}"/>
                </a:ext>
              </a:extLst>
            </p:cNvPr>
            <p:cNvSpPr txBox="1"/>
            <p:nvPr/>
          </p:nvSpPr>
          <p:spPr>
            <a:xfrm flipH="1">
              <a:off x="1228823" y="5109625"/>
              <a:ext cx="3256415" cy="5943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4080"/>
                </a:lnSpc>
              </a:pPr>
              <a:r>
                <a:rPr lang="en-US" sz="2800" dirty="0">
                  <a:latin typeface="Poppins Light" pitchFamily="2" charset="77"/>
                  <a:ea typeface="Lato Light" panose="020F0502020204030203" pitchFamily="34" charset="0"/>
                  <a:cs typeface="Poppins Light" pitchFamily="2" charset="77"/>
                </a:rPr>
                <a:t>Business Model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D58AA537-993D-F646-B347-1B6876AA239C}"/>
                </a:ext>
              </a:extLst>
            </p:cNvPr>
            <p:cNvSpPr/>
            <p:nvPr/>
          </p:nvSpPr>
          <p:spPr>
            <a:xfrm flipH="1">
              <a:off x="1228823" y="3937175"/>
              <a:ext cx="2263756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2800" dirty="0">
                  <a:latin typeface="Poppins Light" pitchFamily="2" charset="77"/>
                  <a:ea typeface="Roboto Medium" panose="02000000000000000000" pitchFamily="2" charset="0"/>
                  <a:cs typeface="Poppins Light" pitchFamily="2" charset="77"/>
                </a:rPr>
                <a:t>5.36%</a:t>
              </a:r>
              <a:endParaRPr lang="en-US" sz="7200" dirty="0">
                <a:latin typeface="Poppins Light" pitchFamily="2" charset="77"/>
                <a:ea typeface="Roboto Medium" panose="02000000000000000000" pitchFamily="2" charset="0"/>
                <a:cs typeface="Poppins Light" pitchFamily="2" charset="77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811D889-D9DF-6246-84DD-4B74FF828AB3}"/>
                </a:ext>
              </a:extLst>
            </p:cNvPr>
            <p:cNvSpPr txBox="1"/>
            <p:nvPr/>
          </p:nvSpPr>
          <p:spPr>
            <a:xfrm flipH="1">
              <a:off x="1228824" y="4510319"/>
              <a:ext cx="2676896" cy="6251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4080"/>
                </a:lnSpc>
              </a:pPr>
              <a:r>
                <a:rPr lang="en-US" sz="3600" dirty="0">
                  <a:solidFill>
                    <a:schemeClr val="accent1"/>
                  </a:solidFill>
                  <a:latin typeface="Poppins Medium" pitchFamily="2" charset="77"/>
                  <a:ea typeface="Lato Light" panose="020F0502020204030203" pitchFamily="34" charset="0"/>
                  <a:cs typeface="Poppins Medium" pitchFamily="2" charset="77"/>
                </a:rPr>
                <a:t>Business</a:t>
              </a:r>
            </a:p>
          </p:txBody>
        </p:sp>
      </p:grpSp>
      <p:sp>
        <p:nvSpPr>
          <p:cNvPr id="32" name="Oval 31">
            <a:extLst>
              <a:ext uri="{FF2B5EF4-FFF2-40B4-BE49-F238E27FC236}">
                <a16:creationId xmlns:a16="http://schemas.microsoft.com/office/drawing/2014/main" id="{58436202-71B0-3540-B75A-59C58C6DDC61}"/>
              </a:ext>
            </a:extLst>
          </p:cNvPr>
          <p:cNvSpPr/>
          <p:nvPr/>
        </p:nvSpPr>
        <p:spPr>
          <a:xfrm>
            <a:off x="1963801" y="4618434"/>
            <a:ext cx="1721119" cy="172111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A4B1DF83-18EA-524B-84CF-A7AA9BC3648C}"/>
              </a:ext>
            </a:extLst>
          </p:cNvPr>
          <p:cNvSpPr/>
          <p:nvPr/>
        </p:nvSpPr>
        <p:spPr>
          <a:xfrm>
            <a:off x="9464466" y="4618434"/>
            <a:ext cx="1721119" cy="172111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C162FC2B-2E6B-0A4B-A600-F7D9FEC65A43}"/>
              </a:ext>
            </a:extLst>
          </p:cNvPr>
          <p:cNvSpPr/>
          <p:nvPr/>
        </p:nvSpPr>
        <p:spPr>
          <a:xfrm>
            <a:off x="16889393" y="4618434"/>
            <a:ext cx="1721119" cy="172111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F3785B3D-5E04-8343-906C-832F7910BB12}"/>
              </a:ext>
            </a:extLst>
          </p:cNvPr>
          <p:cNvGrpSpPr/>
          <p:nvPr/>
        </p:nvGrpSpPr>
        <p:grpSpPr>
          <a:xfrm>
            <a:off x="2475853" y="5080245"/>
            <a:ext cx="677308" cy="677304"/>
            <a:chOff x="8882016" y="4101195"/>
            <a:chExt cx="360824" cy="360824"/>
          </a:xfrm>
          <a:solidFill>
            <a:schemeClr val="bg1"/>
          </a:solidFill>
        </p:grpSpPr>
        <p:sp>
          <p:nvSpPr>
            <p:cNvPr id="36" name="Freeform 372">
              <a:extLst>
                <a:ext uri="{FF2B5EF4-FFF2-40B4-BE49-F238E27FC236}">
                  <a16:creationId xmlns:a16="http://schemas.microsoft.com/office/drawing/2014/main" id="{9C96C4AC-8922-8E4C-A5EC-AA85818F8794}"/>
                </a:ext>
              </a:extLst>
            </p:cNvPr>
            <p:cNvSpPr>
              <a:spLocks/>
            </p:cNvSpPr>
            <p:nvPr/>
          </p:nvSpPr>
          <p:spPr bwMode="auto">
            <a:xfrm>
              <a:off x="8882016" y="4220805"/>
              <a:ext cx="360824" cy="241214"/>
            </a:xfrm>
            <a:custGeom>
              <a:avLst/>
              <a:gdLst>
                <a:gd name="T0" fmla="*/ 843 w 904"/>
                <a:gd name="T1" fmla="*/ 572 h 602"/>
                <a:gd name="T2" fmla="*/ 843 w 904"/>
                <a:gd name="T3" fmla="*/ 12 h 602"/>
                <a:gd name="T4" fmla="*/ 841 w 904"/>
                <a:gd name="T5" fmla="*/ 7 h 602"/>
                <a:gd name="T6" fmla="*/ 836 w 904"/>
                <a:gd name="T7" fmla="*/ 3 h 602"/>
                <a:gd name="T8" fmla="*/ 831 w 904"/>
                <a:gd name="T9" fmla="*/ 1 h 602"/>
                <a:gd name="T10" fmla="*/ 708 w 904"/>
                <a:gd name="T11" fmla="*/ 0 h 602"/>
                <a:gd name="T12" fmla="*/ 702 w 904"/>
                <a:gd name="T13" fmla="*/ 2 h 602"/>
                <a:gd name="T14" fmla="*/ 697 w 904"/>
                <a:gd name="T15" fmla="*/ 5 h 602"/>
                <a:gd name="T16" fmla="*/ 694 w 904"/>
                <a:gd name="T17" fmla="*/ 9 h 602"/>
                <a:gd name="T18" fmla="*/ 693 w 904"/>
                <a:gd name="T19" fmla="*/ 16 h 602"/>
                <a:gd name="T20" fmla="*/ 632 w 904"/>
                <a:gd name="T21" fmla="*/ 572 h 602"/>
                <a:gd name="T22" fmla="*/ 632 w 904"/>
                <a:gd name="T23" fmla="*/ 283 h 602"/>
                <a:gd name="T24" fmla="*/ 630 w 904"/>
                <a:gd name="T25" fmla="*/ 277 h 602"/>
                <a:gd name="T26" fmla="*/ 626 w 904"/>
                <a:gd name="T27" fmla="*/ 274 h 602"/>
                <a:gd name="T28" fmla="*/ 621 w 904"/>
                <a:gd name="T29" fmla="*/ 271 h 602"/>
                <a:gd name="T30" fmla="*/ 497 w 904"/>
                <a:gd name="T31" fmla="*/ 271 h 602"/>
                <a:gd name="T32" fmla="*/ 491 w 904"/>
                <a:gd name="T33" fmla="*/ 272 h 602"/>
                <a:gd name="T34" fmla="*/ 487 w 904"/>
                <a:gd name="T35" fmla="*/ 275 h 602"/>
                <a:gd name="T36" fmla="*/ 483 w 904"/>
                <a:gd name="T37" fmla="*/ 281 h 602"/>
                <a:gd name="T38" fmla="*/ 482 w 904"/>
                <a:gd name="T39" fmla="*/ 286 h 602"/>
                <a:gd name="T40" fmla="*/ 421 w 904"/>
                <a:gd name="T41" fmla="*/ 572 h 602"/>
                <a:gd name="T42" fmla="*/ 421 w 904"/>
                <a:gd name="T43" fmla="*/ 193 h 602"/>
                <a:gd name="T44" fmla="*/ 419 w 904"/>
                <a:gd name="T45" fmla="*/ 187 h 602"/>
                <a:gd name="T46" fmla="*/ 415 w 904"/>
                <a:gd name="T47" fmla="*/ 183 h 602"/>
                <a:gd name="T48" fmla="*/ 409 w 904"/>
                <a:gd name="T49" fmla="*/ 181 h 602"/>
                <a:gd name="T50" fmla="*/ 286 w 904"/>
                <a:gd name="T51" fmla="*/ 181 h 602"/>
                <a:gd name="T52" fmla="*/ 281 w 904"/>
                <a:gd name="T53" fmla="*/ 182 h 602"/>
                <a:gd name="T54" fmla="*/ 275 w 904"/>
                <a:gd name="T55" fmla="*/ 185 h 602"/>
                <a:gd name="T56" fmla="*/ 272 w 904"/>
                <a:gd name="T57" fmla="*/ 190 h 602"/>
                <a:gd name="T58" fmla="*/ 271 w 904"/>
                <a:gd name="T59" fmla="*/ 196 h 602"/>
                <a:gd name="T60" fmla="*/ 211 w 904"/>
                <a:gd name="T61" fmla="*/ 572 h 602"/>
                <a:gd name="T62" fmla="*/ 211 w 904"/>
                <a:gd name="T63" fmla="*/ 404 h 602"/>
                <a:gd name="T64" fmla="*/ 209 w 904"/>
                <a:gd name="T65" fmla="*/ 399 h 602"/>
                <a:gd name="T66" fmla="*/ 205 w 904"/>
                <a:gd name="T67" fmla="*/ 394 h 602"/>
                <a:gd name="T68" fmla="*/ 199 w 904"/>
                <a:gd name="T69" fmla="*/ 392 h 602"/>
                <a:gd name="T70" fmla="*/ 76 w 904"/>
                <a:gd name="T71" fmla="*/ 391 h 602"/>
                <a:gd name="T72" fmla="*/ 69 w 904"/>
                <a:gd name="T73" fmla="*/ 392 h 602"/>
                <a:gd name="T74" fmla="*/ 65 w 904"/>
                <a:gd name="T75" fmla="*/ 396 h 602"/>
                <a:gd name="T76" fmla="*/ 62 w 904"/>
                <a:gd name="T77" fmla="*/ 401 h 602"/>
                <a:gd name="T78" fmla="*/ 61 w 904"/>
                <a:gd name="T79" fmla="*/ 406 h 602"/>
                <a:gd name="T80" fmla="*/ 15 w 904"/>
                <a:gd name="T81" fmla="*/ 572 h 602"/>
                <a:gd name="T82" fmla="*/ 9 w 904"/>
                <a:gd name="T83" fmla="*/ 573 h 602"/>
                <a:gd name="T84" fmla="*/ 5 w 904"/>
                <a:gd name="T85" fmla="*/ 577 h 602"/>
                <a:gd name="T86" fmla="*/ 2 w 904"/>
                <a:gd name="T87" fmla="*/ 581 h 602"/>
                <a:gd name="T88" fmla="*/ 0 w 904"/>
                <a:gd name="T89" fmla="*/ 587 h 602"/>
                <a:gd name="T90" fmla="*/ 2 w 904"/>
                <a:gd name="T91" fmla="*/ 593 h 602"/>
                <a:gd name="T92" fmla="*/ 5 w 904"/>
                <a:gd name="T93" fmla="*/ 598 h 602"/>
                <a:gd name="T94" fmla="*/ 9 w 904"/>
                <a:gd name="T95" fmla="*/ 601 h 602"/>
                <a:gd name="T96" fmla="*/ 15 w 904"/>
                <a:gd name="T97" fmla="*/ 602 h 602"/>
                <a:gd name="T98" fmla="*/ 196 w 904"/>
                <a:gd name="T99" fmla="*/ 602 h 602"/>
                <a:gd name="T100" fmla="*/ 406 w 904"/>
                <a:gd name="T101" fmla="*/ 602 h 602"/>
                <a:gd name="T102" fmla="*/ 617 w 904"/>
                <a:gd name="T103" fmla="*/ 602 h 602"/>
                <a:gd name="T104" fmla="*/ 828 w 904"/>
                <a:gd name="T105" fmla="*/ 602 h 602"/>
                <a:gd name="T106" fmla="*/ 891 w 904"/>
                <a:gd name="T107" fmla="*/ 602 h 602"/>
                <a:gd name="T108" fmla="*/ 896 w 904"/>
                <a:gd name="T109" fmla="*/ 600 h 602"/>
                <a:gd name="T110" fmla="*/ 901 w 904"/>
                <a:gd name="T111" fmla="*/ 596 h 602"/>
                <a:gd name="T112" fmla="*/ 903 w 904"/>
                <a:gd name="T113" fmla="*/ 591 h 602"/>
                <a:gd name="T114" fmla="*/ 903 w 904"/>
                <a:gd name="T115" fmla="*/ 584 h 602"/>
                <a:gd name="T116" fmla="*/ 901 w 904"/>
                <a:gd name="T117" fmla="*/ 579 h 602"/>
                <a:gd name="T118" fmla="*/ 896 w 904"/>
                <a:gd name="T119" fmla="*/ 575 h 602"/>
                <a:gd name="T120" fmla="*/ 891 w 904"/>
                <a:gd name="T121" fmla="*/ 572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04" h="602">
                  <a:moveTo>
                    <a:pt x="889" y="572"/>
                  </a:moveTo>
                  <a:lnTo>
                    <a:pt x="843" y="572"/>
                  </a:lnTo>
                  <a:lnTo>
                    <a:pt x="843" y="16"/>
                  </a:lnTo>
                  <a:lnTo>
                    <a:pt x="843" y="12"/>
                  </a:lnTo>
                  <a:lnTo>
                    <a:pt x="842" y="9"/>
                  </a:lnTo>
                  <a:lnTo>
                    <a:pt x="841" y="7"/>
                  </a:lnTo>
                  <a:lnTo>
                    <a:pt x="838" y="5"/>
                  </a:lnTo>
                  <a:lnTo>
                    <a:pt x="836" y="3"/>
                  </a:lnTo>
                  <a:lnTo>
                    <a:pt x="834" y="2"/>
                  </a:lnTo>
                  <a:lnTo>
                    <a:pt x="831" y="1"/>
                  </a:lnTo>
                  <a:lnTo>
                    <a:pt x="828" y="1"/>
                  </a:lnTo>
                  <a:lnTo>
                    <a:pt x="708" y="0"/>
                  </a:lnTo>
                  <a:lnTo>
                    <a:pt x="704" y="1"/>
                  </a:lnTo>
                  <a:lnTo>
                    <a:pt x="702" y="2"/>
                  </a:lnTo>
                  <a:lnTo>
                    <a:pt x="699" y="3"/>
                  </a:lnTo>
                  <a:lnTo>
                    <a:pt x="697" y="5"/>
                  </a:lnTo>
                  <a:lnTo>
                    <a:pt x="695" y="7"/>
                  </a:lnTo>
                  <a:lnTo>
                    <a:pt x="694" y="9"/>
                  </a:lnTo>
                  <a:lnTo>
                    <a:pt x="693" y="12"/>
                  </a:lnTo>
                  <a:lnTo>
                    <a:pt x="693" y="16"/>
                  </a:lnTo>
                  <a:lnTo>
                    <a:pt x="693" y="572"/>
                  </a:lnTo>
                  <a:lnTo>
                    <a:pt x="632" y="572"/>
                  </a:lnTo>
                  <a:lnTo>
                    <a:pt x="632" y="286"/>
                  </a:lnTo>
                  <a:lnTo>
                    <a:pt x="632" y="283"/>
                  </a:lnTo>
                  <a:lnTo>
                    <a:pt x="631" y="281"/>
                  </a:lnTo>
                  <a:lnTo>
                    <a:pt x="630" y="277"/>
                  </a:lnTo>
                  <a:lnTo>
                    <a:pt x="628" y="275"/>
                  </a:lnTo>
                  <a:lnTo>
                    <a:pt x="626" y="274"/>
                  </a:lnTo>
                  <a:lnTo>
                    <a:pt x="623" y="272"/>
                  </a:lnTo>
                  <a:lnTo>
                    <a:pt x="621" y="271"/>
                  </a:lnTo>
                  <a:lnTo>
                    <a:pt x="617" y="271"/>
                  </a:lnTo>
                  <a:lnTo>
                    <a:pt x="497" y="271"/>
                  </a:lnTo>
                  <a:lnTo>
                    <a:pt x="494" y="271"/>
                  </a:lnTo>
                  <a:lnTo>
                    <a:pt x="491" y="272"/>
                  </a:lnTo>
                  <a:lnTo>
                    <a:pt x="489" y="274"/>
                  </a:lnTo>
                  <a:lnTo>
                    <a:pt x="487" y="275"/>
                  </a:lnTo>
                  <a:lnTo>
                    <a:pt x="484" y="277"/>
                  </a:lnTo>
                  <a:lnTo>
                    <a:pt x="483" y="281"/>
                  </a:lnTo>
                  <a:lnTo>
                    <a:pt x="482" y="283"/>
                  </a:lnTo>
                  <a:lnTo>
                    <a:pt x="482" y="286"/>
                  </a:lnTo>
                  <a:lnTo>
                    <a:pt x="482" y="572"/>
                  </a:lnTo>
                  <a:lnTo>
                    <a:pt x="421" y="572"/>
                  </a:lnTo>
                  <a:lnTo>
                    <a:pt x="421" y="196"/>
                  </a:lnTo>
                  <a:lnTo>
                    <a:pt x="421" y="193"/>
                  </a:lnTo>
                  <a:lnTo>
                    <a:pt x="420" y="190"/>
                  </a:lnTo>
                  <a:lnTo>
                    <a:pt x="419" y="187"/>
                  </a:lnTo>
                  <a:lnTo>
                    <a:pt x="417" y="185"/>
                  </a:lnTo>
                  <a:lnTo>
                    <a:pt x="415" y="183"/>
                  </a:lnTo>
                  <a:lnTo>
                    <a:pt x="413" y="182"/>
                  </a:lnTo>
                  <a:lnTo>
                    <a:pt x="409" y="181"/>
                  </a:lnTo>
                  <a:lnTo>
                    <a:pt x="406" y="181"/>
                  </a:lnTo>
                  <a:lnTo>
                    <a:pt x="286" y="181"/>
                  </a:lnTo>
                  <a:lnTo>
                    <a:pt x="283" y="181"/>
                  </a:lnTo>
                  <a:lnTo>
                    <a:pt x="281" y="182"/>
                  </a:lnTo>
                  <a:lnTo>
                    <a:pt x="277" y="183"/>
                  </a:lnTo>
                  <a:lnTo>
                    <a:pt x="275" y="185"/>
                  </a:lnTo>
                  <a:lnTo>
                    <a:pt x="273" y="187"/>
                  </a:lnTo>
                  <a:lnTo>
                    <a:pt x="272" y="190"/>
                  </a:lnTo>
                  <a:lnTo>
                    <a:pt x="271" y="193"/>
                  </a:lnTo>
                  <a:lnTo>
                    <a:pt x="271" y="196"/>
                  </a:lnTo>
                  <a:lnTo>
                    <a:pt x="271" y="572"/>
                  </a:lnTo>
                  <a:lnTo>
                    <a:pt x="211" y="572"/>
                  </a:lnTo>
                  <a:lnTo>
                    <a:pt x="211" y="406"/>
                  </a:lnTo>
                  <a:lnTo>
                    <a:pt x="211" y="404"/>
                  </a:lnTo>
                  <a:lnTo>
                    <a:pt x="210" y="401"/>
                  </a:lnTo>
                  <a:lnTo>
                    <a:pt x="209" y="399"/>
                  </a:lnTo>
                  <a:lnTo>
                    <a:pt x="207" y="396"/>
                  </a:lnTo>
                  <a:lnTo>
                    <a:pt x="205" y="394"/>
                  </a:lnTo>
                  <a:lnTo>
                    <a:pt x="201" y="393"/>
                  </a:lnTo>
                  <a:lnTo>
                    <a:pt x="199" y="392"/>
                  </a:lnTo>
                  <a:lnTo>
                    <a:pt x="196" y="391"/>
                  </a:lnTo>
                  <a:lnTo>
                    <a:pt x="76" y="391"/>
                  </a:lnTo>
                  <a:lnTo>
                    <a:pt x="73" y="392"/>
                  </a:lnTo>
                  <a:lnTo>
                    <a:pt x="69" y="392"/>
                  </a:lnTo>
                  <a:lnTo>
                    <a:pt x="67" y="394"/>
                  </a:lnTo>
                  <a:lnTo>
                    <a:pt x="65" y="396"/>
                  </a:lnTo>
                  <a:lnTo>
                    <a:pt x="63" y="399"/>
                  </a:lnTo>
                  <a:lnTo>
                    <a:pt x="62" y="401"/>
                  </a:lnTo>
                  <a:lnTo>
                    <a:pt x="61" y="404"/>
                  </a:lnTo>
                  <a:lnTo>
                    <a:pt x="61" y="406"/>
                  </a:lnTo>
                  <a:lnTo>
                    <a:pt x="61" y="572"/>
                  </a:lnTo>
                  <a:lnTo>
                    <a:pt x="15" y="572"/>
                  </a:lnTo>
                  <a:lnTo>
                    <a:pt x="13" y="572"/>
                  </a:lnTo>
                  <a:lnTo>
                    <a:pt x="9" y="573"/>
                  </a:lnTo>
                  <a:lnTo>
                    <a:pt x="7" y="575"/>
                  </a:lnTo>
                  <a:lnTo>
                    <a:pt x="5" y="577"/>
                  </a:lnTo>
                  <a:lnTo>
                    <a:pt x="3" y="579"/>
                  </a:lnTo>
                  <a:lnTo>
                    <a:pt x="2" y="581"/>
                  </a:lnTo>
                  <a:lnTo>
                    <a:pt x="1" y="584"/>
                  </a:lnTo>
                  <a:lnTo>
                    <a:pt x="0" y="587"/>
                  </a:lnTo>
                  <a:lnTo>
                    <a:pt x="1" y="591"/>
                  </a:lnTo>
                  <a:lnTo>
                    <a:pt x="2" y="593"/>
                  </a:lnTo>
                  <a:lnTo>
                    <a:pt x="3" y="596"/>
                  </a:lnTo>
                  <a:lnTo>
                    <a:pt x="5" y="598"/>
                  </a:lnTo>
                  <a:lnTo>
                    <a:pt x="7" y="600"/>
                  </a:lnTo>
                  <a:lnTo>
                    <a:pt x="9" y="601"/>
                  </a:lnTo>
                  <a:lnTo>
                    <a:pt x="13" y="602"/>
                  </a:lnTo>
                  <a:lnTo>
                    <a:pt x="15" y="602"/>
                  </a:lnTo>
                  <a:lnTo>
                    <a:pt x="76" y="602"/>
                  </a:lnTo>
                  <a:lnTo>
                    <a:pt x="196" y="602"/>
                  </a:lnTo>
                  <a:lnTo>
                    <a:pt x="286" y="602"/>
                  </a:lnTo>
                  <a:lnTo>
                    <a:pt x="406" y="602"/>
                  </a:lnTo>
                  <a:lnTo>
                    <a:pt x="497" y="602"/>
                  </a:lnTo>
                  <a:lnTo>
                    <a:pt x="617" y="602"/>
                  </a:lnTo>
                  <a:lnTo>
                    <a:pt x="708" y="602"/>
                  </a:lnTo>
                  <a:lnTo>
                    <a:pt x="828" y="602"/>
                  </a:lnTo>
                  <a:lnTo>
                    <a:pt x="889" y="602"/>
                  </a:lnTo>
                  <a:lnTo>
                    <a:pt x="891" y="602"/>
                  </a:lnTo>
                  <a:lnTo>
                    <a:pt x="894" y="601"/>
                  </a:lnTo>
                  <a:lnTo>
                    <a:pt x="896" y="600"/>
                  </a:lnTo>
                  <a:lnTo>
                    <a:pt x="898" y="598"/>
                  </a:lnTo>
                  <a:lnTo>
                    <a:pt x="901" y="596"/>
                  </a:lnTo>
                  <a:lnTo>
                    <a:pt x="902" y="593"/>
                  </a:lnTo>
                  <a:lnTo>
                    <a:pt x="903" y="591"/>
                  </a:lnTo>
                  <a:lnTo>
                    <a:pt x="904" y="587"/>
                  </a:lnTo>
                  <a:lnTo>
                    <a:pt x="903" y="584"/>
                  </a:lnTo>
                  <a:lnTo>
                    <a:pt x="902" y="581"/>
                  </a:lnTo>
                  <a:lnTo>
                    <a:pt x="901" y="579"/>
                  </a:lnTo>
                  <a:lnTo>
                    <a:pt x="898" y="577"/>
                  </a:lnTo>
                  <a:lnTo>
                    <a:pt x="896" y="575"/>
                  </a:lnTo>
                  <a:lnTo>
                    <a:pt x="894" y="573"/>
                  </a:lnTo>
                  <a:lnTo>
                    <a:pt x="891" y="572"/>
                  </a:lnTo>
                  <a:lnTo>
                    <a:pt x="889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37" name="Freeform 373">
              <a:extLst>
                <a:ext uri="{FF2B5EF4-FFF2-40B4-BE49-F238E27FC236}">
                  <a16:creationId xmlns:a16="http://schemas.microsoft.com/office/drawing/2014/main" id="{78740D75-688F-DC42-9A72-4C167A566DAC}"/>
                </a:ext>
              </a:extLst>
            </p:cNvPr>
            <p:cNvSpPr>
              <a:spLocks/>
            </p:cNvSpPr>
            <p:nvPr/>
          </p:nvSpPr>
          <p:spPr bwMode="auto">
            <a:xfrm>
              <a:off x="8905938" y="4101195"/>
              <a:ext cx="316967" cy="197357"/>
            </a:xfrm>
            <a:custGeom>
              <a:avLst/>
              <a:gdLst>
                <a:gd name="T0" fmla="*/ 77 w 797"/>
                <a:gd name="T1" fmla="*/ 494 h 497"/>
                <a:gd name="T2" fmla="*/ 97 w 797"/>
                <a:gd name="T3" fmla="*/ 483 h 497"/>
                <a:gd name="T4" fmla="*/ 112 w 797"/>
                <a:gd name="T5" fmla="*/ 466 h 497"/>
                <a:gd name="T6" fmla="*/ 120 w 797"/>
                <a:gd name="T7" fmla="*/ 443 h 497"/>
                <a:gd name="T8" fmla="*/ 116 w 797"/>
                <a:gd name="T9" fmla="*/ 416 h 497"/>
                <a:gd name="T10" fmla="*/ 267 w 797"/>
                <a:gd name="T11" fmla="*/ 298 h 497"/>
                <a:gd name="T12" fmla="*/ 300 w 797"/>
                <a:gd name="T13" fmla="*/ 299 h 497"/>
                <a:gd name="T14" fmla="*/ 325 w 797"/>
                <a:gd name="T15" fmla="*/ 287 h 497"/>
                <a:gd name="T16" fmla="*/ 451 w 797"/>
                <a:gd name="T17" fmla="*/ 327 h 497"/>
                <a:gd name="T18" fmla="*/ 454 w 797"/>
                <a:gd name="T19" fmla="*/ 349 h 497"/>
                <a:gd name="T20" fmla="*/ 464 w 797"/>
                <a:gd name="T21" fmla="*/ 369 h 497"/>
                <a:gd name="T22" fmla="*/ 482 w 797"/>
                <a:gd name="T23" fmla="*/ 384 h 497"/>
                <a:gd name="T24" fmla="*/ 505 w 797"/>
                <a:gd name="T25" fmla="*/ 391 h 497"/>
                <a:gd name="T26" fmla="*/ 529 w 797"/>
                <a:gd name="T27" fmla="*/ 389 h 497"/>
                <a:gd name="T28" fmla="*/ 550 w 797"/>
                <a:gd name="T29" fmla="*/ 378 h 497"/>
                <a:gd name="T30" fmla="*/ 564 w 797"/>
                <a:gd name="T31" fmla="*/ 360 h 497"/>
                <a:gd name="T32" fmla="*/ 571 w 797"/>
                <a:gd name="T33" fmla="*/ 337 h 497"/>
                <a:gd name="T34" fmla="*/ 565 w 797"/>
                <a:gd name="T35" fmla="*/ 304 h 497"/>
                <a:gd name="T36" fmla="*/ 724 w 797"/>
                <a:gd name="T37" fmla="*/ 119 h 497"/>
                <a:gd name="T38" fmla="*/ 750 w 797"/>
                <a:gd name="T39" fmla="*/ 119 h 497"/>
                <a:gd name="T40" fmla="*/ 771 w 797"/>
                <a:gd name="T41" fmla="*/ 110 h 497"/>
                <a:gd name="T42" fmla="*/ 787 w 797"/>
                <a:gd name="T43" fmla="*/ 94 h 497"/>
                <a:gd name="T44" fmla="*/ 796 w 797"/>
                <a:gd name="T45" fmla="*/ 72 h 497"/>
                <a:gd name="T46" fmla="*/ 796 w 797"/>
                <a:gd name="T47" fmla="*/ 48 h 497"/>
                <a:gd name="T48" fmla="*/ 787 w 797"/>
                <a:gd name="T49" fmla="*/ 27 h 497"/>
                <a:gd name="T50" fmla="*/ 771 w 797"/>
                <a:gd name="T51" fmla="*/ 10 h 497"/>
                <a:gd name="T52" fmla="*/ 750 w 797"/>
                <a:gd name="T53" fmla="*/ 1 h 497"/>
                <a:gd name="T54" fmla="*/ 725 w 797"/>
                <a:gd name="T55" fmla="*/ 1 h 497"/>
                <a:gd name="T56" fmla="*/ 703 w 797"/>
                <a:gd name="T57" fmla="*/ 10 h 497"/>
                <a:gd name="T58" fmla="*/ 687 w 797"/>
                <a:gd name="T59" fmla="*/ 27 h 497"/>
                <a:gd name="T60" fmla="*/ 678 w 797"/>
                <a:gd name="T61" fmla="*/ 48 h 497"/>
                <a:gd name="T62" fmla="*/ 680 w 797"/>
                <a:gd name="T63" fmla="*/ 79 h 497"/>
                <a:gd name="T64" fmla="*/ 531 w 797"/>
                <a:gd name="T65" fmla="*/ 275 h 497"/>
                <a:gd name="T66" fmla="*/ 504 w 797"/>
                <a:gd name="T67" fmla="*/ 272 h 497"/>
                <a:gd name="T68" fmla="*/ 478 w 797"/>
                <a:gd name="T69" fmla="*/ 281 h 497"/>
                <a:gd name="T70" fmla="*/ 345 w 797"/>
                <a:gd name="T71" fmla="*/ 248 h 497"/>
                <a:gd name="T72" fmla="*/ 344 w 797"/>
                <a:gd name="T73" fmla="*/ 229 h 497"/>
                <a:gd name="T74" fmla="*/ 336 w 797"/>
                <a:gd name="T75" fmla="*/ 207 h 497"/>
                <a:gd name="T76" fmla="*/ 319 w 797"/>
                <a:gd name="T77" fmla="*/ 191 h 497"/>
                <a:gd name="T78" fmla="*/ 298 w 797"/>
                <a:gd name="T79" fmla="*/ 181 h 497"/>
                <a:gd name="T80" fmla="*/ 273 w 797"/>
                <a:gd name="T81" fmla="*/ 181 h 497"/>
                <a:gd name="T82" fmla="*/ 252 w 797"/>
                <a:gd name="T83" fmla="*/ 191 h 497"/>
                <a:gd name="T84" fmla="*/ 236 w 797"/>
                <a:gd name="T85" fmla="*/ 207 h 497"/>
                <a:gd name="T86" fmla="*/ 226 w 797"/>
                <a:gd name="T87" fmla="*/ 229 h 497"/>
                <a:gd name="T88" fmla="*/ 227 w 797"/>
                <a:gd name="T89" fmla="*/ 254 h 497"/>
                <a:gd name="T90" fmla="*/ 86 w 797"/>
                <a:gd name="T91" fmla="*/ 382 h 497"/>
                <a:gd name="T92" fmla="*/ 53 w 797"/>
                <a:gd name="T93" fmla="*/ 377 h 497"/>
                <a:gd name="T94" fmla="*/ 31 w 797"/>
                <a:gd name="T95" fmla="*/ 383 h 497"/>
                <a:gd name="T96" fmla="*/ 13 w 797"/>
                <a:gd name="T97" fmla="*/ 398 h 497"/>
                <a:gd name="T98" fmla="*/ 2 w 797"/>
                <a:gd name="T99" fmla="*/ 419 h 497"/>
                <a:gd name="T100" fmla="*/ 0 w 797"/>
                <a:gd name="T101" fmla="*/ 443 h 497"/>
                <a:gd name="T102" fmla="*/ 6 w 797"/>
                <a:gd name="T103" fmla="*/ 466 h 497"/>
                <a:gd name="T104" fmla="*/ 21 w 797"/>
                <a:gd name="T105" fmla="*/ 483 h 497"/>
                <a:gd name="T106" fmla="*/ 42 w 797"/>
                <a:gd name="T107" fmla="*/ 494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97" h="497">
                  <a:moveTo>
                    <a:pt x="60" y="497"/>
                  </a:moveTo>
                  <a:lnTo>
                    <a:pt x="65" y="497"/>
                  </a:lnTo>
                  <a:lnTo>
                    <a:pt x="72" y="496"/>
                  </a:lnTo>
                  <a:lnTo>
                    <a:pt x="77" y="494"/>
                  </a:lnTo>
                  <a:lnTo>
                    <a:pt x="83" y="493"/>
                  </a:lnTo>
                  <a:lnTo>
                    <a:pt x="89" y="489"/>
                  </a:lnTo>
                  <a:lnTo>
                    <a:pt x="93" y="486"/>
                  </a:lnTo>
                  <a:lnTo>
                    <a:pt x="97" y="483"/>
                  </a:lnTo>
                  <a:lnTo>
                    <a:pt x="102" y="480"/>
                  </a:lnTo>
                  <a:lnTo>
                    <a:pt x="106" y="475"/>
                  </a:lnTo>
                  <a:lnTo>
                    <a:pt x="109" y="470"/>
                  </a:lnTo>
                  <a:lnTo>
                    <a:pt x="112" y="466"/>
                  </a:lnTo>
                  <a:lnTo>
                    <a:pt x="115" y="460"/>
                  </a:lnTo>
                  <a:lnTo>
                    <a:pt x="117" y="455"/>
                  </a:lnTo>
                  <a:lnTo>
                    <a:pt x="119" y="449"/>
                  </a:lnTo>
                  <a:lnTo>
                    <a:pt x="120" y="443"/>
                  </a:lnTo>
                  <a:lnTo>
                    <a:pt x="120" y="437"/>
                  </a:lnTo>
                  <a:lnTo>
                    <a:pt x="119" y="429"/>
                  </a:lnTo>
                  <a:lnTo>
                    <a:pt x="118" y="423"/>
                  </a:lnTo>
                  <a:lnTo>
                    <a:pt x="116" y="416"/>
                  </a:lnTo>
                  <a:lnTo>
                    <a:pt x="114" y="410"/>
                  </a:lnTo>
                  <a:lnTo>
                    <a:pt x="251" y="290"/>
                  </a:lnTo>
                  <a:lnTo>
                    <a:pt x="259" y="295"/>
                  </a:lnTo>
                  <a:lnTo>
                    <a:pt x="267" y="298"/>
                  </a:lnTo>
                  <a:lnTo>
                    <a:pt x="277" y="301"/>
                  </a:lnTo>
                  <a:lnTo>
                    <a:pt x="285" y="302"/>
                  </a:lnTo>
                  <a:lnTo>
                    <a:pt x="293" y="301"/>
                  </a:lnTo>
                  <a:lnTo>
                    <a:pt x="300" y="299"/>
                  </a:lnTo>
                  <a:lnTo>
                    <a:pt x="307" y="297"/>
                  </a:lnTo>
                  <a:lnTo>
                    <a:pt x="313" y="294"/>
                  </a:lnTo>
                  <a:lnTo>
                    <a:pt x="318" y="291"/>
                  </a:lnTo>
                  <a:lnTo>
                    <a:pt x="325" y="287"/>
                  </a:lnTo>
                  <a:lnTo>
                    <a:pt x="329" y="282"/>
                  </a:lnTo>
                  <a:lnTo>
                    <a:pt x="333" y="277"/>
                  </a:lnTo>
                  <a:lnTo>
                    <a:pt x="451" y="324"/>
                  </a:lnTo>
                  <a:lnTo>
                    <a:pt x="451" y="327"/>
                  </a:lnTo>
                  <a:lnTo>
                    <a:pt x="451" y="332"/>
                  </a:lnTo>
                  <a:lnTo>
                    <a:pt x="451" y="337"/>
                  </a:lnTo>
                  <a:lnTo>
                    <a:pt x="452" y="343"/>
                  </a:lnTo>
                  <a:lnTo>
                    <a:pt x="454" y="349"/>
                  </a:lnTo>
                  <a:lnTo>
                    <a:pt x="456" y="354"/>
                  </a:lnTo>
                  <a:lnTo>
                    <a:pt x="458" y="360"/>
                  </a:lnTo>
                  <a:lnTo>
                    <a:pt x="461" y="365"/>
                  </a:lnTo>
                  <a:lnTo>
                    <a:pt x="464" y="369"/>
                  </a:lnTo>
                  <a:lnTo>
                    <a:pt x="469" y="374"/>
                  </a:lnTo>
                  <a:lnTo>
                    <a:pt x="473" y="378"/>
                  </a:lnTo>
                  <a:lnTo>
                    <a:pt x="477" y="381"/>
                  </a:lnTo>
                  <a:lnTo>
                    <a:pt x="482" y="384"/>
                  </a:lnTo>
                  <a:lnTo>
                    <a:pt x="488" y="386"/>
                  </a:lnTo>
                  <a:lnTo>
                    <a:pt x="493" y="389"/>
                  </a:lnTo>
                  <a:lnTo>
                    <a:pt x="499" y="391"/>
                  </a:lnTo>
                  <a:lnTo>
                    <a:pt x="505" y="391"/>
                  </a:lnTo>
                  <a:lnTo>
                    <a:pt x="511" y="392"/>
                  </a:lnTo>
                  <a:lnTo>
                    <a:pt x="518" y="391"/>
                  </a:lnTo>
                  <a:lnTo>
                    <a:pt x="523" y="391"/>
                  </a:lnTo>
                  <a:lnTo>
                    <a:pt x="529" y="389"/>
                  </a:lnTo>
                  <a:lnTo>
                    <a:pt x="535" y="386"/>
                  </a:lnTo>
                  <a:lnTo>
                    <a:pt x="540" y="384"/>
                  </a:lnTo>
                  <a:lnTo>
                    <a:pt x="545" y="381"/>
                  </a:lnTo>
                  <a:lnTo>
                    <a:pt x="550" y="378"/>
                  </a:lnTo>
                  <a:lnTo>
                    <a:pt x="553" y="374"/>
                  </a:lnTo>
                  <a:lnTo>
                    <a:pt x="558" y="369"/>
                  </a:lnTo>
                  <a:lnTo>
                    <a:pt x="561" y="365"/>
                  </a:lnTo>
                  <a:lnTo>
                    <a:pt x="564" y="360"/>
                  </a:lnTo>
                  <a:lnTo>
                    <a:pt x="567" y="354"/>
                  </a:lnTo>
                  <a:lnTo>
                    <a:pt x="568" y="349"/>
                  </a:lnTo>
                  <a:lnTo>
                    <a:pt x="570" y="343"/>
                  </a:lnTo>
                  <a:lnTo>
                    <a:pt x="571" y="337"/>
                  </a:lnTo>
                  <a:lnTo>
                    <a:pt x="571" y="332"/>
                  </a:lnTo>
                  <a:lnTo>
                    <a:pt x="570" y="322"/>
                  </a:lnTo>
                  <a:lnTo>
                    <a:pt x="568" y="312"/>
                  </a:lnTo>
                  <a:lnTo>
                    <a:pt x="565" y="304"/>
                  </a:lnTo>
                  <a:lnTo>
                    <a:pt x="560" y="296"/>
                  </a:lnTo>
                  <a:lnTo>
                    <a:pt x="711" y="114"/>
                  </a:lnTo>
                  <a:lnTo>
                    <a:pt x="717" y="117"/>
                  </a:lnTo>
                  <a:lnTo>
                    <a:pt x="724" y="119"/>
                  </a:lnTo>
                  <a:lnTo>
                    <a:pt x="730" y="120"/>
                  </a:lnTo>
                  <a:lnTo>
                    <a:pt x="737" y="120"/>
                  </a:lnTo>
                  <a:lnTo>
                    <a:pt x="743" y="120"/>
                  </a:lnTo>
                  <a:lnTo>
                    <a:pt x="750" y="119"/>
                  </a:lnTo>
                  <a:lnTo>
                    <a:pt x="755" y="118"/>
                  </a:lnTo>
                  <a:lnTo>
                    <a:pt x="760" y="116"/>
                  </a:lnTo>
                  <a:lnTo>
                    <a:pt x="766" y="113"/>
                  </a:lnTo>
                  <a:lnTo>
                    <a:pt x="771" y="110"/>
                  </a:lnTo>
                  <a:lnTo>
                    <a:pt x="775" y="106"/>
                  </a:lnTo>
                  <a:lnTo>
                    <a:pt x="780" y="103"/>
                  </a:lnTo>
                  <a:lnTo>
                    <a:pt x="784" y="99"/>
                  </a:lnTo>
                  <a:lnTo>
                    <a:pt x="787" y="94"/>
                  </a:lnTo>
                  <a:lnTo>
                    <a:pt x="790" y="89"/>
                  </a:lnTo>
                  <a:lnTo>
                    <a:pt x="792" y="84"/>
                  </a:lnTo>
                  <a:lnTo>
                    <a:pt x="795" y="79"/>
                  </a:lnTo>
                  <a:lnTo>
                    <a:pt x="796" y="72"/>
                  </a:lnTo>
                  <a:lnTo>
                    <a:pt x="797" y="67"/>
                  </a:lnTo>
                  <a:lnTo>
                    <a:pt x="797" y="60"/>
                  </a:lnTo>
                  <a:lnTo>
                    <a:pt x="797" y="54"/>
                  </a:lnTo>
                  <a:lnTo>
                    <a:pt x="796" y="48"/>
                  </a:lnTo>
                  <a:lnTo>
                    <a:pt x="795" y="42"/>
                  </a:lnTo>
                  <a:lnTo>
                    <a:pt x="792" y="37"/>
                  </a:lnTo>
                  <a:lnTo>
                    <a:pt x="790" y="31"/>
                  </a:lnTo>
                  <a:lnTo>
                    <a:pt x="787" y="27"/>
                  </a:lnTo>
                  <a:lnTo>
                    <a:pt x="784" y="22"/>
                  </a:lnTo>
                  <a:lnTo>
                    <a:pt x="780" y="17"/>
                  </a:lnTo>
                  <a:lnTo>
                    <a:pt x="775" y="14"/>
                  </a:lnTo>
                  <a:lnTo>
                    <a:pt x="771" y="10"/>
                  </a:lnTo>
                  <a:lnTo>
                    <a:pt x="766" y="8"/>
                  </a:lnTo>
                  <a:lnTo>
                    <a:pt x="760" y="5"/>
                  </a:lnTo>
                  <a:lnTo>
                    <a:pt x="755" y="2"/>
                  </a:lnTo>
                  <a:lnTo>
                    <a:pt x="750" y="1"/>
                  </a:lnTo>
                  <a:lnTo>
                    <a:pt x="743" y="0"/>
                  </a:lnTo>
                  <a:lnTo>
                    <a:pt x="737" y="0"/>
                  </a:lnTo>
                  <a:lnTo>
                    <a:pt x="731" y="0"/>
                  </a:lnTo>
                  <a:lnTo>
                    <a:pt x="725" y="1"/>
                  </a:lnTo>
                  <a:lnTo>
                    <a:pt x="719" y="2"/>
                  </a:lnTo>
                  <a:lnTo>
                    <a:pt x="713" y="5"/>
                  </a:lnTo>
                  <a:lnTo>
                    <a:pt x="709" y="8"/>
                  </a:lnTo>
                  <a:lnTo>
                    <a:pt x="703" y="10"/>
                  </a:lnTo>
                  <a:lnTo>
                    <a:pt x="699" y="14"/>
                  </a:lnTo>
                  <a:lnTo>
                    <a:pt x="695" y="17"/>
                  </a:lnTo>
                  <a:lnTo>
                    <a:pt x="691" y="22"/>
                  </a:lnTo>
                  <a:lnTo>
                    <a:pt x="687" y="27"/>
                  </a:lnTo>
                  <a:lnTo>
                    <a:pt x="684" y="31"/>
                  </a:lnTo>
                  <a:lnTo>
                    <a:pt x="682" y="37"/>
                  </a:lnTo>
                  <a:lnTo>
                    <a:pt x="680" y="42"/>
                  </a:lnTo>
                  <a:lnTo>
                    <a:pt x="678" y="48"/>
                  </a:lnTo>
                  <a:lnTo>
                    <a:pt x="677" y="54"/>
                  </a:lnTo>
                  <a:lnTo>
                    <a:pt x="677" y="60"/>
                  </a:lnTo>
                  <a:lnTo>
                    <a:pt x="678" y="70"/>
                  </a:lnTo>
                  <a:lnTo>
                    <a:pt x="680" y="79"/>
                  </a:lnTo>
                  <a:lnTo>
                    <a:pt x="683" y="87"/>
                  </a:lnTo>
                  <a:lnTo>
                    <a:pt x="688" y="96"/>
                  </a:lnTo>
                  <a:lnTo>
                    <a:pt x="537" y="277"/>
                  </a:lnTo>
                  <a:lnTo>
                    <a:pt x="531" y="275"/>
                  </a:lnTo>
                  <a:lnTo>
                    <a:pt x="524" y="273"/>
                  </a:lnTo>
                  <a:lnTo>
                    <a:pt x="518" y="272"/>
                  </a:lnTo>
                  <a:lnTo>
                    <a:pt x="511" y="271"/>
                  </a:lnTo>
                  <a:lnTo>
                    <a:pt x="504" y="272"/>
                  </a:lnTo>
                  <a:lnTo>
                    <a:pt x="496" y="273"/>
                  </a:lnTo>
                  <a:lnTo>
                    <a:pt x="490" y="275"/>
                  </a:lnTo>
                  <a:lnTo>
                    <a:pt x="484" y="278"/>
                  </a:lnTo>
                  <a:lnTo>
                    <a:pt x="478" y="281"/>
                  </a:lnTo>
                  <a:lnTo>
                    <a:pt x="472" y="286"/>
                  </a:lnTo>
                  <a:lnTo>
                    <a:pt x="467" y="291"/>
                  </a:lnTo>
                  <a:lnTo>
                    <a:pt x="463" y="295"/>
                  </a:lnTo>
                  <a:lnTo>
                    <a:pt x="345" y="248"/>
                  </a:lnTo>
                  <a:lnTo>
                    <a:pt x="345" y="245"/>
                  </a:lnTo>
                  <a:lnTo>
                    <a:pt x="345" y="240"/>
                  </a:lnTo>
                  <a:lnTo>
                    <a:pt x="345" y="235"/>
                  </a:lnTo>
                  <a:lnTo>
                    <a:pt x="344" y="229"/>
                  </a:lnTo>
                  <a:lnTo>
                    <a:pt x="343" y="223"/>
                  </a:lnTo>
                  <a:lnTo>
                    <a:pt x="341" y="218"/>
                  </a:lnTo>
                  <a:lnTo>
                    <a:pt x="339" y="213"/>
                  </a:lnTo>
                  <a:lnTo>
                    <a:pt x="336" y="207"/>
                  </a:lnTo>
                  <a:lnTo>
                    <a:pt x="332" y="203"/>
                  </a:lnTo>
                  <a:lnTo>
                    <a:pt x="328" y="199"/>
                  </a:lnTo>
                  <a:lnTo>
                    <a:pt x="324" y="194"/>
                  </a:lnTo>
                  <a:lnTo>
                    <a:pt x="319" y="191"/>
                  </a:lnTo>
                  <a:lnTo>
                    <a:pt x="314" y="188"/>
                  </a:lnTo>
                  <a:lnTo>
                    <a:pt x="309" y="186"/>
                  </a:lnTo>
                  <a:lnTo>
                    <a:pt x="303" y="184"/>
                  </a:lnTo>
                  <a:lnTo>
                    <a:pt x="298" y="181"/>
                  </a:lnTo>
                  <a:lnTo>
                    <a:pt x="292" y="181"/>
                  </a:lnTo>
                  <a:lnTo>
                    <a:pt x="285" y="180"/>
                  </a:lnTo>
                  <a:lnTo>
                    <a:pt x="280" y="181"/>
                  </a:lnTo>
                  <a:lnTo>
                    <a:pt x="273" y="181"/>
                  </a:lnTo>
                  <a:lnTo>
                    <a:pt x="268" y="184"/>
                  </a:lnTo>
                  <a:lnTo>
                    <a:pt x="262" y="186"/>
                  </a:lnTo>
                  <a:lnTo>
                    <a:pt x="257" y="188"/>
                  </a:lnTo>
                  <a:lnTo>
                    <a:pt x="252" y="191"/>
                  </a:lnTo>
                  <a:lnTo>
                    <a:pt x="248" y="194"/>
                  </a:lnTo>
                  <a:lnTo>
                    <a:pt x="243" y="199"/>
                  </a:lnTo>
                  <a:lnTo>
                    <a:pt x="239" y="203"/>
                  </a:lnTo>
                  <a:lnTo>
                    <a:pt x="236" y="207"/>
                  </a:lnTo>
                  <a:lnTo>
                    <a:pt x="233" y="213"/>
                  </a:lnTo>
                  <a:lnTo>
                    <a:pt x="230" y="218"/>
                  </a:lnTo>
                  <a:lnTo>
                    <a:pt x="228" y="223"/>
                  </a:lnTo>
                  <a:lnTo>
                    <a:pt x="226" y="229"/>
                  </a:lnTo>
                  <a:lnTo>
                    <a:pt x="225" y="235"/>
                  </a:lnTo>
                  <a:lnTo>
                    <a:pt x="225" y="240"/>
                  </a:lnTo>
                  <a:lnTo>
                    <a:pt x="226" y="248"/>
                  </a:lnTo>
                  <a:lnTo>
                    <a:pt x="227" y="254"/>
                  </a:lnTo>
                  <a:lnTo>
                    <a:pt x="229" y="261"/>
                  </a:lnTo>
                  <a:lnTo>
                    <a:pt x="231" y="267"/>
                  </a:lnTo>
                  <a:lnTo>
                    <a:pt x="94" y="387"/>
                  </a:lnTo>
                  <a:lnTo>
                    <a:pt x="86" y="382"/>
                  </a:lnTo>
                  <a:lnTo>
                    <a:pt x="78" y="379"/>
                  </a:lnTo>
                  <a:lnTo>
                    <a:pt x="68" y="377"/>
                  </a:lnTo>
                  <a:lnTo>
                    <a:pt x="60" y="377"/>
                  </a:lnTo>
                  <a:lnTo>
                    <a:pt x="53" y="377"/>
                  </a:lnTo>
                  <a:lnTo>
                    <a:pt x="47" y="378"/>
                  </a:lnTo>
                  <a:lnTo>
                    <a:pt x="42" y="379"/>
                  </a:lnTo>
                  <a:lnTo>
                    <a:pt x="36" y="381"/>
                  </a:lnTo>
                  <a:lnTo>
                    <a:pt x="31" y="383"/>
                  </a:lnTo>
                  <a:lnTo>
                    <a:pt x="26" y="386"/>
                  </a:lnTo>
                  <a:lnTo>
                    <a:pt x="21" y="391"/>
                  </a:lnTo>
                  <a:lnTo>
                    <a:pt x="17" y="394"/>
                  </a:lnTo>
                  <a:lnTo>
                    <a:pt x="13" y="398"/>
                  </a:lnTo>
                  <a:lnTo>
                    <a:pt x="9" y="402"/>
                  </a:lnTo>
                  <a:lnTo>
                    <a:pt x="6" y="408"/>
                  </a:lnTo>
                  <a:lnTo>
                    <a:pt x="4" y="413"/>
                  </a:lnTo>
                  <a:lnTo>
                    <a:pt x="2" y="419"/>
                  </a:lnTo>
                  <a:lnTo>
                    <a:pt x="1" y="425"/>
                  </a:lnTo>
                  <a:lnTo>
                    <a:pt x="0" y="430"/>
                  </a:lnTo>
                  <a:lnTo>
                    <a:pt x="0" y="437"/>
                  </a:lnTo>
                  <a:lnTo>
                    <a:pt x="0" y="443"/>
                  </a:lnTo>
                  <a:lnTo>
                    <a:pt x="1" y="449"/>
                  </a:lnTo>
                  <a:lnTo>
                    <a:pt x="2" y="455"/>
                  </a:lnTo>
                  <a:lnTo>
                    <a:pt x="4" y="460"/>
                  </a:lnTo>
                  <a:lnTo>
                    <a:pt x="6" y="466"/>
                  </a:lnTo>
                  <a:lnTo>
                    <a:pt x="9" y="470"/>
                  </a:lnTo>
                  <a:lnTo>
                    <a:pt x="13" y="475"/>
                  </a:lnTo>
                  <a:lnTo>
                    <a:pt x="17" y="480"/>
                  </a:lnTo>
                  <a:lnTo>
                    <a:pt x="21" y="483"/>
                  </a:lnTo>
                  <a:lnTo>
                    <a:pt x="26" y="486"/>
                  </a:lnTo>
                  <a:lnTo>
                    <a:pt x="31" y="489"/>
                  </a:lnTo>
                  <a:lnTo>
                    <a:pt x="36" y="493"/>
                  </a:lnTo>
                  <a:lnTo>
                    <a:pt x="42" y="494"/>
                  </a:lnTo>
                  <a:lnTo>
                    <a:pt x="47" y="496"/>
                  </a:lnTo>
                  <a:lnTo>
                    <a:pt x="53" y="497"/>
                  </a:lnTo>
                  <a:lnTo>
                    <a:pt x="60" y="49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2"/>
                </a:solidFill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F13AD7B1-0216-BE40-805E-28CF28A5DD96}"/>
              </a:ext>
            </a:extLst>
          </p:cNvPr>
          <p:cNvGrpSpPr/>
          <p:nvPr/>
        </p:nvGrpSpPr>
        <p:grpSpPr>
          <a:xfrm>
            <a:off x="17377065" y="5149391"/>
            <a:ext cx="708628" cy="677410"/>
            <a:chOff x="4833935" y="3983047"/>
            <a:chExt cx="360361" cy="344489"/>
          </a:xfrm>
          <a:solidFill>
            <a:schemeClr val="bg1"/>
          </a:solidFill>
        </p:grpSpPr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58B7E2C4-153C-E441-B061-A7ED90E8DAFC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3935" y="4179900"/>
              <a:ext cx="74613" cy="128588"/>
            </a:xfrm>
            <a:custGeom>
              <a:avLst/>
              <a:gdLst>
                <a:gd name="T0" fmla="*/ 18 w 20"/>
                <a:gd name="T1" fmla="*/ 0 h 34"/>
                <a:gd name="T2" fmla="*/ 2 w 20"/>
                <a:gd name="T3" fmla="*/ 0 h 34"/>
                <a:gd name="T4" fmla="*/ 0 w 20"/>
                <a:gd name="T5" fmla="*/ 2 h 34"/>
                <a:gd name="T6" fmla="*/ 0 w 20"/>
                <a:gd name="T7" fmla="*/ 32 h 34"/>
                <a:gd name="T8" fmla="*/ 2 w 20"/>
                <a:gd name="T9" fmla="*/ 34 h 34"/>
                <a:gd name="T10" fmla="*/ 18 w 20"/>
                <a:gd name="T11" fmla="*/ 34 h 34"/>
                <a:gd name="T12" fmla="*/ 20 w 20"/>
                <a:gd name="T13" fmla="*/ 32 h 34"/>
                <a:gd name="T14" fmla="*/ 20 w 20"/>
                <a:gd name="T15" fmla="*/ 2 h 34"/>
                <a:gd name="T16" fmla="*/ 18 w 20"/>
                <a:gd name="T1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34">
                  <a:moveTo>
                    <a:pt x="1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3"/>
                    <a:pt x="1" y="34"/>
                    <a:pt x="2" y="34"/>
                  </a:cubicBezTo>
                  <a:cubicBezTo>
                    <a:pt x="18" y="34"/>
                    <a:pt x="18" y="34"/>
                    <a:pt x="18" y="34"/>
                  </a:cubicBezTo>
                  <a:cubicBezTo>
                    <a:pt x="19" y="34"/>
                    <a:pt x="20" y="33"/>
                    <a:pt x="20" y="3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1"/>
                    <a:pt x="19" y="0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2BEAD0BA-4F14-C544-9529-D134A48F95AC}"/>
                </a:ext>
              </a:extLst>
            </p:cNvPr>
            <p:cNvSpPr>
              <a:spLocks/>
            </p:cNvSpPr>
            <p:nvPr/>
          </p:nvSpPr>
          <p:spPr bwMode="auto">
            <a:xfrm>
              <a:off x="4916483" y="4194186"/>
              <a:ext cx="277813" cy="133350"/>
            </a:xfrm>
            <a:custGeom>
              <a:avLst/>
              <a:gdLst>
                <a:gd name="T0" fmla="*/ 73 w 74"/>
                <a:gd name="T1" fmla="*/ 13 h 35"/>
                <a:gd name="T2" fmla="*/ 59 w 74"/>
                <a:gd name="T3" fmla="*/ 8 h 35"/>
                <a:gd name="T4" fmla="*/ 47 w 74"/>
                <a:gd name="T5" fmla="*/ 12 h 35"/>
                <a:gd name="T6" fmla="*/ 47 w 74"/>
                <a:gd name="T7" fmla="*/ 14 h 35"/>
                <a:gd name="T8" fmla="*/ 45 w 74"/>
                <a:gd name="T9" fmla="*/ 21 h 35"/>
                <a:gd name="T10" fmla="*/ 38 w 74"/>
                <a:gd name="T11" fmla="*/ 24 h 35"/>
                <a:gd name="T12" fmla="*/ 18 w 74"/>
                <a:gd name="T13" fmla="*/ 24 h 35"/>
                <a:gd name="T14" fmla="*/ 16 w 74"/>
                <a:gd name="T15" fmla="*/ 22 h 35"/>
                <a:gd name="T16" fmla="*/ 18 w 74"/>
                <a:gd name="T17" fmla="*/ 20 h 35"/>
                <a:gd name="T18" fmla="*/ 38 w 74"/>
                <a:gd name="T19" fmla="*/ 20 h 35"/>
                <a:gd name="T20" fmla="*/ 42 w 74"/>
                <a:gd name="T21" fmla="*/ 18 h 35"/>
                <a:gd name="T22" fmla="*/ 43 w 74"/>
                <a:gd name="T23" fmla="*/ 14 h 35"/>
                <a:gd name="T24" fmla="*/ 38 w 74"/>
                <a:gd name="T25" fmla="*/ 8 h 35"/>
                <a:gd name="T26" fmla="*/ 27 w 74"/>
                <a:gd name="T27" fmla="*/ 8 h 35"/>
                <a:gd name="T28" fmla="*/ 26 w 74"/>
                <a:gd name="T29" fmla="*/ 8 h 35"/>
                <a:gd name="T30" fmla="*/ 25 w 74"/>
                <a:gd name="T31" fmla="*/ 7 h 35"/>
                <a:gd name="T32" fmla="*/ 8 w 74"/>
                <a:gd name="T33" fmla="*/ 0 h 35"/>
                <a:gd name="T34" fmla="*/ 2 w 74"/>
                <a:gd name="T35" fmla="*/ 0 h 35"/>
                <a:gd name="T36" fmla="*/ 0 w 74"/>
                <a:gd name="T37" fmla="*/ 2 h 35"/>
                <a:gd name="T38" fmla="*/ 0 w 74"/>
                <a:gd name="T39" fmla="*/ 24 h 35"/>
                <a:gd name="T40" fmla="*/ 1 w 74"/>
                <a:gd name="T41" fmla="*/ 26 h 35"/>
                <a:gd name="T42" fmla="*/ 16 w 74"/>
                <a:gd name="T43" fmla="*/ 31 h 35"/>
                <a:gd name="T44" fmla="*/ 32 w 74"/>
                <a:gd name="T45" fmla="*/ 35 h 35"/>
                <a:gd name="T46" fmla="*/ 49 w 74"/>
                <a:gd name="T47" fmla="*/ 29 h 35"/>
                <a:gd name="T48" fmla="*/ 73 w 74"/>
                <a:gd name="T49" fmla="*/ 16 h 35"/>
                <a:gd name="T50" fmla="*/ 74 w 74"/>
                <a:gd name="T51" fmla="*/ 14 h 35"/>
                <a:gd name="T52" fmla="*/ 73 w 74"/>
                <a:gd name="T53" fmla="*/ 1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4" h="35">
                  <a:moveTo>
                    <a:pt x="73" y="13"/>
                  </a:moveTo>
                  <a:cubicBezTo>
                    <a:pt x="69" y="8"/>
                    <a:pt x="65" y="7"/>
                    <a:pt x="59" y="8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47" y="13"/>
                    <a:pt x="47" y="13"/>
                    <a:pt x="47" y="14"/>
                  </a:cubicBezTo>
                  <a:cubicBezTo>
                    <a:pt x="47" y="17"/>
                    <a:pt x="47" y="19"/>
                    <a:pt x="45" y="21"/>
                  </a:cubicBezTo>
                  <a:cubicBezTo>
                    <a:pt x="43" y="23"/>
                    <a:pt x="41" y="24"/>
                    <a:pt x="38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7" y="24"/>
                    <a:pt x="16" y="23"/>
                    <a:pt x="16" y="22"/>
                  </a:cubicBezTo>
                  <a:cubicBezTo>
                    <a:pt x="16" y="21"/>
                    <a:pt x="17" y="20"/>
                    <a:pt x="18" y="20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40" y="20"/>
                    <a:pt x="41" y="19"/>
                    <a:pt x="42" y="18"/>
                  </a:cubicBezTo>
                  <a:cubicBezTo>
                    <a:pt x="43" y="17"/>
                    <a:pt x="43" y="16"/>
                    <a:pt x="43" y="14"/>
                  </a:cubicBezTo>
                  <a:cubicBezTo>
                    <a:pt x="43" y="12"/>
                    <a:pt x="42" y="8"/>
                    <a:pt x="38" y="8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5" y="8"/>
                    <a:pt x="25" y="8"/>
                    <a:pt x="25" y="7"/>
                  </a:cubicBezTo>
                  <a:cubicBezTo>
                    <a:pt x="23" y="6"/>
                    <a:pt x="17" y="0"/>
                    <a:pt x="8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5"/>
                    <a:pt x="1" y="26"/>
                    <a:pt x="1" y="26"/>
                  </a:cubicBezTo>
                  <a:cubicBezTo>
                    <a:pt x="8" y="28"/>
                    <a:pt x="12" y="30"/>
                    <a:pt x="16" y="31"/>
                  </a:cubicBezTo>
                  <a:cubicBezTo>
                    <a:pt x="24" y="34"/>
                    <a:pt x="28" y="35"/>
                    <a:pt x="32" y="35"/>
                  </a:cubicBezTo>
                  <a:cubicBezTo>
                    <a:pt x="37" y="35"/>
                    <a:pt x="41" y="33"/>
                    <a:pt x="49" y="29"/>
                  </a:cubicBezTo>
                  <a:cubicBezTo>
                    <a:pt x="54" y="26"/>
                    <a:pt x="62" y="21"/>
                    <a:pt x="73" y="16"/>
                  </a:cubicBezTo>
                  <a:cubicBezTo>
                    <a:pt x="73" y="15"/>
                    <a:pt x="74" y="15"/>
                    <a:pt x="74" y="14"/>
                  </a:cubicBezTo>
                  <a:cubicBezTo>
                    <a:pt x="74" y="14"/>
                    <a:pt x="74" y="13"/>
                    <a:pt x="73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6FE1AB99-C8B8-DA45-A557-C154C11C0A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37140" y="3983047"/>
              <a:ext cx="104775" cy="106363"/>
            </a:xfrm>
            <a:custGeom>
              <a:avLst/>
              <a:gdLst>
                <a:gd name="T0" fmla="*/ 14 w 28"/>
                <a:gd name="T1" fmla="*/ 28 h 28"/>
                <a:gd name="T2" fmla="*/ 28 w 28"/>
                <a:gd name="T3" fmla="*/ 14 h 28"/>
                <a:gd name="T4" fmla="*/ 14 w 28"/>
                <a:gd name="T5" fmla="*/ 0 h 28"/>
                <a:gd name="T6" fmla="*/ 0 w 28"/>
                <a:gd name="T7" fmla="*/ 14 h 28"/>
                <a:gd name="T8" fmla="*/ 14 w 28"/>
                <a:gd name="T9" fmla="*/ 28 h 28"/>
                <a:gd name="T10" fmla="*/ 12 w 28"/>
                <a:gd name="T11" fmla="*/ 10 h 28"/>
                <a:gd name="T12" fmla="*/ 14 w 28"/>
                <a:gd name="T13" fmla="*/ 8 h 28"/>
                <a:gd name="T14" fmla="*/ 16 w 28"/>
                <a:gd name="T15" fmla="*/ 10 h 28"/>
                <a:gd name="T16" fmla="*/ 16 w 28"/>
                <a:gd name="T17" fmla="*/ 18 h 28"/>
                <a:gd name="T18" fmla="*/ 14 w 28"/>
                <a:gd name="T19" fmla="*/ 20 h 28"/>
                <a:gd name="T20" fmla="*/ 12 w 28"/>
                <a:gd name="T21" fmla="*/ 18 h 28"/>
                <a:gd name="T22" fmla="*/ 12 w 28"/>
                <a:gd name="T23" fmla="*/ 1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" h="28">
                  <a:moveTo>
                    <a:pt x="14" y="28"/>
                  </a:moveTo>
                  <a:cubicBezTo>
                    <a:pt x="22" y="28"/>
                    <a:pt x="28" y="22"/>
                    <a:pt x="28" y="14"/>
                  </a:cubicBezTo>
                  <a:cubicBezTo>
                    <a:pt x="28" y="6"/>
                    <a:pt x="22" y="0"/>
                    <a:pt x="14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22"/>
                    <a:pt x="6" y="28"/>
                    <a:pt x="14" y="28"/>
                  </a:cubicBezTo>
                  <a:close/>
                  <a:moveTo>
                    <a:pt x="12" y="10"/>
                  </a:moveTo>
                  <a:cubicBezTo>
                    <a:pt x="12" y="9"/>
                    <a:pt x="13" y="8"/>
                    <a:pt x="14" y="8"/>
                  </a:cubicBezTo>
                  <a:cubicBezTo>
                    <a:pt x="15" y="8"/>
                    <a:pt x="16" y="9"/>
                    <a:pt x="16" y="10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2" y="19"/>
                    <a:pt x="12" y="18"/>
                  </a:cubicBezTo>
                  <a:lnTo>
                    <a:pt x="12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673732E5-1143-A943-8A4E-A0E1DED706E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68875" y="4089401"/>
              <a:ext cx="104775" cy="104775"/>
            </a:xfrm>
            <a:custGeom>
              <a:avLst/>
              <a:gdLst>
                <a:gd name="T0" fmla="*/ 14 w 28"/>
                <a:gd name="T1" fmla="*/ 28 h 28"/>
                <a:gd name="T2" fmla="*/ 28 w 28"/>
                <a:gd name="T3" fmla="*/ 14 h 28"/>
                <a:gd name="T4" fmla="*/ 14 w 28"/>
                <a:gd name="T5" fmla="*/ 0 h 28"/>
                <a:gd name="T6" fmla="*/ 0 w 28"/>
                <a:gd name="T7" fmla="*/ 14 h 28"/>
                <a:gd name="T8" fmla="*/ 14 w 28"/>
                <a:gd name="T9" fmla="*/ 28 h 28"/>
                <a:gd name="T10" fmla="*/ 12 w 28"/>
                <a:gd name="T11" fmla="*/ 10 h 28"/>
                <a:gd name="T12" fmla="*/ 14 w 28"/>
                <a:gd name="T13" fmla="*/ 8 h 28"/>
                <a:gd name="T14" fmla="*/ 16 w 28"/>
                <a:gd name="T15" fmla="*/ 10 h 28"/>
                <a:gd name="T16" fmla="*/ 16 w 28"/>
                <a:gd name="T17" fmla="*/ 18 h 28"/>
                <a:gd name="T18" fmla="*/ 14 w 28"/>
                <a:gd name="T19" fmla="*/ 20 h 28"/>
                <a:gd name="T20" fmla="*/ 12 w 28"/>
                <a:gd name="T21" fmla="*/ 18 h 28"/>
                <a:gd name="T22" fmla="*/ 12 w 28"/>
                <a:gd name="T23" fmla="*/ 1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" h="28">
                  <a:moveTo>
                    <a:pt x="14" y="28"/>
                  </a:moveTo>
                  <a:cubicBezTo>
                    <a:pt x="22" y="28"/>
                    <a:pt x="28" y="22"/>
                    <a:pt x="28" y="14"/>
                  </a:cubicBezTo>
                  <a:cubicBezTo>
                    <a:pt x="28" y="6"/>
                    <a:pt x="22" y="0"/>
                    <a:pt x="14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22"/>
                    <a:pt x="6" y="28"/>
                    <a:pt x="14" y="28"/>
                  </a:cubicBezTo>
                  <a:close/>
                  <a:moveTo>
                    <a:pt x="12" y="10"/>
                  </a:moveTo>
                  <a:cubicBezTo>
                    <a:pt x="12" y="9"/>
                    <a:pt x="13" y="8"/>
                    <a:pt x="14" y="8"/>
                  </a:cubicBezTo>
                  <a:cubicBezTo>
                    <a:pt x="15" y="8"/>
                    <a:pt x="16" y="9"/>
                    <a:pt x="16" y="10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2" y="19"/>
                    <a:pt x="12" y="18"/>
                  </a:cubicBezTo>
                  <a:lnTo>
                    <a:pt x="12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106DACCD-CA19-6441-863E-9AE3EF54E1AB}"/>
              </a:ext>
            </a:extLst>
          </p:cNvPr>
          <p:cNvGrpSpPr/>
          <p:nvPr/>
        </p:nvGrpSpPr>
        <p:grpSpPr>
          <a:xfrm>
            <a:off x="9928302" y="5060236"/>
            <a:ext cx="780942" cy="780938"/>
            <a:chOff x="11045825" y="835025"/>
            <a:chExt cx="258763" cy="258763"/>
          </a:xfrm>
          <a:solidFill>
            <a:schemeClr val="bg1"/>
          </a:solidFill>
        </p:grpSpPr>
        <p:sp>
          <p:nvSpPr>
            <p:cNvPr id="57" name="Freeform 2131">
              <a:extLst>
                <a:ext uri="{FF2B5EF4-FFF2-40B4-BE49-F238E27FC236}">
                  <a16:creationId xmlns:a16="http://schemas.microsoft.com/office/drawing/2014/main" id="{4DEE9D3D-27FF-6A46-B272-4794E957D9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56950" y="1065213"/>
              <a:ext cx="38100" cy="9525"/>
            </a:xfrm>
            <a:custGeom>
              <a:avLst/>
              <a:gdLst>
                <a:gd name="T0" fmla="*/ 105 w 120"/>
                <a:gd name="T1" fmla="*/ 0 h 29"/>
                <a:gd name="T2" fmla="*/ 14 w 120"/>
                <a:gd name="T3" fmla="*/ 0 h 29"/>
                <a:gd name="T4" fmla="*/ 8 w 120"/>
                <a:gd name="T5" fmla="*/ 1 h 29"/>
                <a:gd name="T6" fmla="*/ 3 w 120"/>
                <a:gd name="T7" fmla="*/ 4 h 29"/>
                <a:gd name="T8" fmla="*/ 1 w 120"/>
                <a:gd name="T9" fmla="*/ 9 h 29"/>
                <a:gd name="T10" fmla="*/ 0 w 120"/>
                <a:gd name="T11" fmla="*/ 15 h 29"/>
                <a:gd name="T12" fmla="*/ 1 w 120"/>
                <a:gd name="T13" fmla="*/ 21 h 29"/>
                <a:gd name="T14" fmla="*/ 3 w 120"/>
                <a:gd name="T15" fmla="*/ 26 h 29"/>
                <a:gd name="T16" fmla="*/ 8 w 120"/>
                <a:gd name="T17" fmla="*/ 28 h 29"/>
                <a:gd name="T18" fmla="*/ 14 w 120"/>
                <a:gd name="T19" fmla="*/ 29 h 29"/>
                <a:gd name="T20" fmla="*/ 105 w 120"/>
                <a:gd name="T21" fmla="*/ 29 h 29"/>
                <a:gd name="T22" fmla="*/ 111 w 120"/>
                <a:gd name="T23" fmla="*/ 28 h 29"/>
                <a:gd name="T24" fmla="*/ 116 w 120"/>
                <a:gd name="T25" fmla="*/ 26 h 29"/>
                <a:gd name="T26" fmla="*/ 118 w 120"/>
                <a:gd name="T27" fmla="*/ 21 h 29"/>
                <a:gd name="T28" fmla="*/ 120 w 120"/>
                <a:gd name="T29" fmla="*/ 15 h 29"/>
                <a:gd name="T30" fmla="*/ 118 w 120"/>
                <a:gd name="T31" fmla="*/ 9 h 29"/>
                <a:gd name="T32" fmla="*/ 116 w 120"/>
                <a:gd name="T33" fmla="*/ 4 h 29"/>
                <a:gd name="T34" fmla="*/ 111 w 120"/>
                <a:gd name="T35" fmla="*/ 1 h 29"/>
                <a:gd name="T36" fmla="*/ 105 w 120"/>
                <a:gd name="T3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0" h="29">
                  <a:moveTo>
                    <a:pt x="105" y="0"/>
                  </a:moveTo>
                  <a:lnTo>
                    <a:pt x="14" y="0"/>
                  </a:lnTo>
                  <a:lnTo>
                    <a:pt x="8" y="1"/>
                  </a:lnTo>
                  <a:lnTo>
                    <a:pt x="3" y="4"/>
                  </a:lnTo>
                  <a:lnTo>
                    <a:pt x="1" y="9"/>
                  </a:lnTo>
                  <a:lnTo>
                    <a:pt x="0" y="15"/>
                  </a:lnTo>
                  <a:lnTo>
                    <a:pt x="1" y="21"/>
                  </a:lnTo>
                  <a:lnTo>
                    <a:pt x="3" y="26"/>
                  </a:lnTo>
                  <a:lnTo>
                    <a:pt x="8" y="28"/>
                  </a:lnTo>
                  <a:lnTo>
                    <a:pt x="14" y="29"/>
                  </a:lnTo>
                  <a:lnTo>
                    <a:pt x="105" y="29"/>
                  </a:lnTo>
                  <a:lnTo>
                    <a:pt x="111" y="28"/>
                  </a:lnTo>
                  <a:lnTo>
                    <a:pt x="116" y="26"/>
                  </a:lnTo>
                  <a:lnTo>
                    <a:pt x="118" y="21"/>
                  </a:lnTo>
                  <a:lnTo>
                    <a:pt x="120" y="15"/>
                  </a:lnTo>
                  <a:lnTo>
                    <a:pt x="118" y="9"/>
                  </a:lnTo>
                  <a:lnTo>
                    <a:pt x="116" y="4"/>
                  </a:lnTo>
                  <a:lnTo>
                    <a:pt x="111" y="1"/>
                  </a:lnTo>
                  <a:lnTo>
                    <a:pt x="10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2132">
              <a:extLst>
                <a:ext uri="{FF2B5EF4-FFF2-40B4-BE49-F238E27FC236}">
                  <a16:creationId xmlns:a16="http://schemas.microsoft.com/office/drawing/2014/main" id="{F23FF97E-6104-FB48-B9FC-9307BF7C5F4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66475" y="1084263"/>
              <a:ext cx="19050" cy="9525"/>
            </a:xfrm>
            <a:custGeom>
              <a:avLst/>
              <a:gdLst>
                <a:gd name="T0" fmla="*/ 45 w 61"/>
                <a:gd name="T1" fmla="*/ 0 h 30"/>
                <a:gd name="T2" fmla="*/ 16 w 61"/>
                <a:gd name="T3" fmla="*/ 0 h 30"/>
                <a:gd name="T4" fmla="*/ 10 w 61"/>
                <a:gd name="T5" fmla="*/ 1 h 30"/>
                <a:gd name="T6" fmla="*/ 5 w 61"/>
                <a:gd name="T7" fmla="*/ 5 h 30"/>
                <a:gd name="T8" fmla="*/ 1 w 61"/>
                <a:gd name="T9" fmla="*/ 8 h 30"/>
                <a:gd name="T10" fmla="*/ 0 w 61"/>
                <a:gd name="T11" fmla="*/ 14 h 30"/>
                <a:gd name="T12" fmla="*/ 1 w 61"/>
                <a:gd name="T13" fmla="*/ 21 h 30"/>
                <a:gd name="T14" fmla="*/ 5 w 61"/>
                <a:gd name="T15" fmla="*/ 25 h 30"/>
                <a:gd name="T16" fmla="*/ 10 w 61"/>
                <a:gd name="T17" fmla="*/ 29 h 30"/>
                <a:gd name="T18" fmla="*/ 16 w 61"/>
                <a:gd name="T19" fmla="*/ 30 h 30"/>
                <a:gd name="T20" fmla="*/ 45 w 61"/>
                <a:gd name="T21" fmla="*/ 30 h 30"/>
                <a:gd name="T22" fmla="*/ 51 w 61"/>
                <a:gd name="T23" fmla="*/ 29 h 30"/>
                <a:gd name="T24" fmla="*/ 56 w 61"/>
                <a:gd name="T25" fmla="*/ 25 h 30"/>
                <a:gd name="T26" fmla="*/ 60 w 61"/>
                <a:gd name="T27" fmla="*/ 21 h 30"/>
                <a:gd name="T28" fmla="*/ 61 w 61"/>
                <a:gd name="T29" fmla="*/ 14 h 30"/>
                <a:gd name="T30" fmla="*/ 60 w 61"/>
                <a:gd name="T31" fmla="*/ 8 h 30"/>
                <a:gd name="T32" fmla="*/ 56 w 61"/>
                <a:gd name="T33" fmla="*/ 5 h 30"/>
                <a:gd name="T34" fmla="*/ 51 w 61"/>
                <a:gd name="T35" fmla="*/ 1 h 30"/>
                <a:gd name="T36" fmla="*/ 45 w 61"/>
                <a:gd name="T3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1" h="30">
                  <a:moveTo>
                    <a:pt x="45" y="0"/>
                  </a:moveTo>
                  <a:lnTo>
                    <a:pt x="16" y="0"/>
                  </a:lnTo>
                  <a:lnTo>
                    <a:pt x="10" y="1"/>
                  </a:lnTo>
                  <a:lnTo>
                    <a:pt x="5" y="5"/>
                  </a:lnTo>
                  <a:lnTo>
                    <a:pt x="1" y="8"/>
                  </a:lnTo>
                  <a:lnTo>
                    <a:pt x="0" y="14"/>
                  </a:lnTo>
                  <a:lnTo>
                    <a:pt x="1" y="21"/>
                  </a:lnTo>
                  <a:lnTo>
                    <a:pt x="5" y="25"/>
                  </a:lnTo>
                  <a:lnTo>
                    <a:pt x="10" y="29"/>
                  </a:lnTo>
                  <a:lnTo>
                    <a:pt x="16" y="30"/>
                  </a:lnTo>
                  <a:lnTo>
                    <a:pt x="45" y="30"/>
                  </a:lnTo>
                  <a:lnTo>
                    <a:pt x="51" y="29"/>
                  </a:lnTo>
                  <a:lnTo>
                    <a:pt x="56" y="25"/>
                  </a:lnTo>
                  <a:lnTo>
                    <a:pt x="60" y="21"/>
                  </a:lnTo>
                  <a:lnTo>
                    <a:pt x="61" y="14"/>
                  </a:lnTo>
                  <a:lnTo>
                    <a:pt x="60" y="8"/>
                  </a:lnTo>
                  <a:lnTo>
                    <a:pt x="56" y="5"/>
                  </a:lnTo>
                  <a:lnTo>
                    <a:pt x="51" y="1"/>
                  </a:lnTo>
                  <a:lnTo>
                    <a:pt x="4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2133">
              <a:extLst>
                <a:ext uri="{FF2B5EF4-FFF2-40B4-BE49-F238E27FC236}">
                  <a16:creationId xmlns:a16="http://schemas.microsoft.com/office/drawing/2014/main" id="{11A47E00-4980-D647-BA8A-F52718D003A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95038" y="877888"/>
              <a:ext cx="161925" cy="177800"/>
            </a:xfrm>
            <a:custGeom>
              <a:avLst/>
              <a:gdLst>
                <a:gd name="T0" fmla="*/ 242 w 511"/>
                <a:gd name="T1" fmla="*/ 1 h 556"/>
                <a:gd name="T2" fmla="*/ 217 w 511"/>
                <a:gd name="T3" fmla="*/ 3 h 556"/>
                <a:gd name="T4" fmla="*/ 192 w 511"/>
                <a:gd name="T5" fmla="*/ 8 h 556"/>
                <a:gd name="T6" fmla="*/ 168 w 511"/>
                <a:gd name="T7" fmla="*/ 15 h 556"/>
                <a:gd name="T8" fmla="*/ 134 w 511"/>
                <a:gd name="T9" fmla="*/ 31 h 556"/>
                <a:gd name="T10" fmla="*/ 93 w 511"/>
                <a:gd name="T11" fmla="*/ 58 h 556"/>
                <a:gd name="T12" fmla="*/ 59 w 511"/>
                <a:gd name="T13" fmla="*/ 94 h 556"/>
                <a:gd name="T14" fmla="*/ 31 w 511"/>
                <a:gd name="T15" fmla="*/ 134 h 556"/>
                <a:gd name="T16" fmla="*/ 15 w 511"/>
                <a:gd name="T17" fmla="*/ 168 h 556"/>
                <a:gd name="T18" fmla="*/ 8 w 511"/>
                <a:gd name="T19" fmla="*/ 191 h 556"/>
                <a:gd name="T20" fmla="*/ 3 w 511"/>
                <a:gd name="T21" fmla="*/ 217 h 556"/>
                <a:gd name="T22" fmla="*/ 0 w 511"/>
                <a:gd name="T23" fmla="*/ 243 h 556"/>
                <a:gd name="T24" fmla="*/ 0 w 511"/>
                <a:gd name="T25" fmla="*/ 277 h 556"/>
                <a:gd name="T26" fmla="*/ 8 w 511"/>
                <a:gd name="T27" fmla="*/ 317 h 556"/>
                <a:gd name="T28" fmla="*/ 20 w 511"/>
                <a:gd name="T29" fmla="*/ 355 h 556"/>
                <a:gd name="T30" fmla="*/ 39 w 511"/>
                <a:gd name="T31" fmla="*/ 392 h 556"/>
                <a:gd name="T32" fmla="*/ 63 w 511"/>
                <a:gd name="T33" fmla="*/ 423 h 556"/>
                <a:gd name="T34" fmla="*/ 91 w 511"/>
                <a:gd name="T35" fmla="*/ 451 h 556"/>
                <a:gd name="T36" fmla="*/ 124 w 511"/>
                <a:gd name="T37" fmla="*/ 475 h 556"/>
                <a:gd name="T38" fmla="*/ 160 w 511"/>
                <a:gd name="T39" fmla="*/ 493 h 556"/>
                <a:gd name="T40" fmla="*/ 180 w 511"/>
                <a:gd name="T41" fmla="*/ 542 h 556"/>
                <a:gd name="T42" fmla="*/ 185 w 511"/>
                <a:gd name="T43" fmla="*/ 552 h 556"/>
                <a:gd name="T44" fmla="*/ 196 w 511"/>
                <a:gd name="T45" fmla="*/ 556 h 556"/>
                <a:gd name="T46" fmla="*/ 322 w 511"/>
                <a:gd name="T47" fmla="*/ 555 h 556"/>
                <a:gd name="T48" fmla="*/ 330 w 511"/>
                <a:gd name="T49" fmla="*/ 547 h 556"/>
                <a:gd name="T50" fmla="*/ 331 w 511"/>
                <a:gd name="T51" fmla="*/ 500 h 556"/>
                <a:gd name="T52" fmla="*/ 369 w 511"/>
                <a:gd name="T53" fmla="*/ 484 h 556"/>
                <a:gd name="T54" fmla="*/ 405 w 511"/>
                <a:gd name="T55" fmla="*/ 464 h 556"/>
                <a:gd name="T56" fmla="*/ 435 w 511"/>
                <a:gd name="T57" fmla="*/ 438 h 556"/>
                <a:gd name="T58" fmla="*/ 461 w 511"/>
                <a:gd name="T59" fmla="*/ 407 h 556"/>
                <a:gd name="T60" fmla="*/ 483 w 511"/>
                <a:gd name="T61" fmla="*/ 373 h 556"/>
                <a:gd name="T62" fmla="*/ 499 w 511"/>
                <a:gd name="T63" fmla="*/ 337 h 556"/>
                <a:gd name="T64" fmla="*/ 508 w 511"/>
                <a:gd name="T65" fmla="*/ 298 h 556"/>
                <a:gd name="T66" fmla="*/ 511 w 511"/>
                <a:gd name="T67" fmla="*/ 256 h 556"/>
                <a:gd name="T68" fmla="*/ 510 w 511"/>
                <a:gd name="T69" fmla="*/ 229 h 556"/>
                <a:gd name="T70" fmla="*/ 506 w 511"/>
                <a:gd name="T71" fmla="*/ 205 h 556"/>
                <a:gd name="T72" fmla="*/ 500 w 511"/>
                <a:gd name="T73" fmla="*/ 179 h 556"/>
                <a:gd name="T74" fmla="*/ 491 w 511"/>
                <a:gd name="T75" fmla="*/ 156 h 556"/>
                <a:gd name="T76" fmla="*/ 468 w 511"/>
                <a:gd name="T77" fmla="*/ 113 h 556"/>
                <a:gd name="T78" fmla="*/ 436 w 511"/>
                <a:gd name="T79" fmla="*/ 75 h 556"/>
                <a:gd name="T80" fmla="*/ 399 w 511"/>
                <a:gd name="T81" fmla="*/ 44 h 556"/>
                <a:gd name="T82" fmla="*/ 355 w 511"/>
                <a:gd name="T83" fmla="*/ 20 h 556"/>
                <a:gd name="T84" fmla="*/ 331 w 511"/>
                <a:gd name="T85" fmla="*/ 12 h 556"/>
                <a:gd name="T86" fmla="*/ 307 w 511"/>
                <a:gd name="T87" fmla="*/ 6 h 556"/>
                <a:gd name="T88" fmla="*/ 281 w 511"/>
                <a:gd name="T89" fmla="*/ 1 h 556"/>
                <a:gd name="T90" fmla="*/ 256 w 511"/>
                <a:gd name="T91" fmla="*/ 0 h 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11" h="556">
                  <a:moveTo>
                    <a:pt x="256" y="0"/>
                  </a:moveTo>
                  <a:lnTo>
                    <a:pt x="242" y="1"/>
                  </a:lnTo>
                  <a:lnTo>
                    <a:pt x="230" y="1"/>
                  </a:lnTo>
                  <a:lnTo>
                    <a:pt x="217" y="3"/>
                  </a:lnTo>
                  <a:lnTo>
                    <a:pt x="204" y="6"/>
                  </a:lnTo>
                  <a:lnTo>
                    <a:pt x="192" y="8"/>
                  </a:lnTo>
                  <a:lnTo>
                    <a:pt x="180" y="12"/>
                  </a:lnTo>
                  <a:lnTo>
                    <a:pt x="168" y="15"/>
                  </a:lnTo>
                  <a:lnTo>
                    <a:pt x="157" y="20"/>
                  </a:lnTo>
                  <a:lnTo>
                    <a:pt x="134" y="31"/>
                  </a:lnTo>
                  <a:lnTo>
                    <a:pt x="113" y="44"/>
                  </a:lnTo>
                  <a:lnTo>
                    <a:pt x="93" y="58"/>
                  </a:lnTo>
                  <a:lnTo>
                    <a:pt x="75" y="75"/>
                  </a:lnTo>
                  <a:lnTo>
                    <a:pt x="59" y="94"/>
                  </a:lnTo>
                  <a:lnTo>
                    <a:pt x="43" y="113"/>
                  </a:lnTo>
                  <a:lnTo>
                    <a:pt x="31" y="134"/>
                  </a:lnTo>
                  <a:lnTo>
                    <a:pt x="20" y="156"/>
                  </a:lnTo>
                  <a:lnTo>
                    <a:pt x="15" y="168"/>
                  </a:lnTo>
                  <a:lnTo>
                    <a:pt x="11" y="179"/>
                  </a:lnTo>
                  <a:lnTo>
                    <a:pt x="8" y="191"/>
                  </a:lnTo>
                  <a:lnTo>
                    <a:pt x="5" y="205"/>
                  </a:lnTo>
                  <a:lnTo>
                    <a:pt x="3" y="217"/>
                  </a:lnTo>
                  <a:lnTo>
                    <a:pt x="2" y="229"/>
                  </a:lnTo>
                  <a:lnTo>
                    <a:pt x="0" y="243"/>
                  </a:lnTo>
                  <a:lnTo>
                    <a:pt x="0" y="256"/>
                  </a:lnTo>
                  <a:lnTo>
                    <a:pt x="0" y="277"/>
                  </a:lnTo>
                  <a:lnTo>
                    <a:pt x="3" y="298"/>
                  </a:lnTo>
                  <a:lnTo>
                    <a:pt x="8" y="317"/>
                  </a:lnTo>
                  <a:lnTo>
                    <a:pt x="13" y="337"/>
                  </a:lnTo>
                  <a:lnTo>
                    <a:pt x="20" y="355"/>
                  </a:lnTo>
                  <a:lnTo>
                    <a:pt x="28" y="373"/>
                  </a:lnTo>
                  <a:lnTo>
                    <a:pt x="39" y="392"/>
                  </a:lnTo>
                  <a:lnTo>
                    <a:pt x="50" y="407"/>
                  </a:lnTo>
                  <a:lnTo>
                    <a:pt x="63" y="423"/>
                  </a:lnTo>
                  <a:lnTo>
                    <a:pt x="76" y="438"/>
                  </a:lnTo>
                  <a:lnTo>
                    <a:pt x="91" y="451"/>
                  </a:lnTo>
                  <a:lnTo>
                    <a:pt x="107" y="464"/>
                  </a:lnTo>
                  <a:lnTo>
                    <a:pt x="124" y="475"/>
                  </a:lnTo>
                  <a:lnTo>
                    <a:pt x="142" y="484"/>
                  </a:lnTo>
                  <a:lnTo>
                    <a:pt x="160" y="493"/>
                  </a:lnTo>
                  <a:lnTo>
                    <a:pt x="180" y="500"/>
                  </a:lnTo>
                  <a:lnTo>
                    <a:pt x="180" y="542"/>
                  </a:lnTo>
                  <a:lnTo>
                    <a:pt x="181" y="547"/>
                  </a:lnTo>
                  <a:lnTo>
                    <a:pt x="185" y="552"/>
                  </a:lnTo>
                  <a:lnTo>
                    <a:pt x="190" y="555"/>
                  </a:lnTo>
                  <a:lnTo>
                    <a:pt x="196" y="556"/>
                  </a:lnTo>
                  <a:lnTo>
                    <a:pt x="316" y="556"/>
                  </a:lnTo>
                  <a:lnTo>
                    <a:pt x="322" y="555"/>
                  </a:lnTo>
                  <a:lnTo>
                    <a:pt x="327" y="552"/>
                  </a:lnTo>
                  <a:lnTo>
                    <a:pt x="330" y="547"/>
                  </a:lnTo>
                  <a:lnTo>
                    <a:pt x="331" y="542"/>
                  </a:lnTo>
                  <a:lnTo>
                    <a:pt x="331" y="500"/>
                  </a:lnTo>
                  <a:lnTo>
                    <a:pt x="351" y="493"/>
                  </a:lnTo>
                  <a:lnTo>
                    <a:pt x="369" y="484"/>
                  </a:lnTo>
                  <a:lnTo>
                    <a:pt x="388" y="475"/>
                  </a:lnTo>
                  <a:lnTo>
                    <a:pt x="405" y="464"/>
                  </a:lnTo>
                  <a:lnTo>
                    <a:pt x="421" y="451"/>
                  </a:lnTo>
                  <a:lnTo>
                    <a:pt x="435" y="438"/>
                  </a:lnTo>
                  <a:lnTo>
                    <a:pt x="449" y="423"/>
                  </a:lnTo>
                  <a:lnTo>
                    <a:pt x="461" y="407"/>
                  </a:lnTo>
                  <a:lnTo>
                    <a:pt x="473" y="392"/>
                  </a:lnTo>
                  <a:lnTo>
                    <a:pt x="483" y="373"/>
                  </a:lnTo>
                  <a:lnTo>
                    <a:pt x="491" y="355"/>
                  </a:lnTo>
                  <a:lnTo>
                    <a:pt x="499" y="337"/>
                  </a:lnTo>
                  <a:lnTo>
                    <a:pt x="504" y="317"/>
                  </a:lnTo>
                  <a:lnTo>
                    <a:pt x="508" y="298"/>
                  </a:lnTo>
                  <a:lnTo>
                    <a:pt x="511" y="277"/>
                  </a:lnTo>
                  <a:lnTo>
                    <a:pt x="511" y="256"/>
                  </a:lnTo>
                  <a:lnTo>
                    <a:pt x="511" y="243"/>
                  </a:lnTo>
                  <a:lnTo>
                    <a:pt x="510" y="229"/>
                  </a:lnTo>
                  <a:lnTo>
                    <a:pt x="508" y="217"/>
                  </a:lnTo>
                  <a:lnTo>
                    <a:pt x="506" y="205"/>
                  </a:lnTo>
                  <a:lnTo>
                    <a:pt x="504" y="191"/>
                  </a:lnTo>
                  <a:lnTo>
                    <a:pt x="500" y="179"/>
                  </a:lnTo>
                  <a:lnTo>
                    <a:pt x="496" y="168"/>
                  </a:lnTo>
                  <a:lnTo>
                    <a:pt x="491" y="156"/>
                  </a:lnTo>
                  <a:lnTo>
                    <a:pt x="480" y="134"/>
                  </a:lnTo>
                  <a:lnTo>
                    <a:pt x="468" y="113"/>
                  </a:lnTo>
                  <a:lnTo>
                    <a:pt x="452" y="94"/>
                  </a:lnTo>
                  <a:lnTo>
                    <a:pt x="436" y="75"/>
                  </a:lnTo>
                  <a:lnTo>
                    <a:pt x="418" y="58"/>
                  </a:lnTo>
                  <a:lnTo>
                    <a:pt x="399" y="44"/>
                  </a:lnTo>
                  <a:lnTo>
                    <a:pt x="378" y="31"/>
                  </a:lnTo>
                  <a:lnTo>
                    <a:pt x="355" y="20"/>
                  </a:lnTo>
                  <a:lnTo>
                    <a:pt x="344" y="15"/>
                  </a:lnTo>
                  <a:lnTo>
                    <a:pt x="331" y="12"/>
                  </a:lnTo>
                  <a:lnTo>
                    <a:pt x="319" y="8"/>
                  </a:lnTo>
                  <a:lnTo>
                    <a:pt x="307" y="6"/>
                  </a:lnTo>
                  <a:lnTo>
                    <a:pt x="295" y="3"/>
                  </a:lnTo>
                  <a:lnTo>
                    <a:pt x="281" y="1"/>
                  </a:lnTo>
                  <a:lnTo>
                    <a:pt x="269" y="1"/>
                  </a:lnTo>
                  <a:lnTo>
                    <a:pt x="25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2134">
              <a:extLst>
                <a:ext uri="{FF2B5EF4-FFF2-40B4-BE49-F238E27FC236}">
                  <a16:creationId xmlns:a16="http://schemas.microsoft.com/office/drawing/2014/main" id="{4B3E3BF2-103D-254C-9410-F37F5EA252A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45825" y="949325"/>
              <a:ext cx="28575" cy="11113"/>
            </a:xfrm>
            <a:custGeom>
              <a:avLst/>
              <a:gdLst>
                <a:gd name="T0" fmla="*/ 76 w 90"/>
                <a:gd name="T1" fmla="*/ 0 h 31"/>
                <a:gd name="T2" fmla="*/ 16 w 90"/>
                <a:gd name="T3" fmla="*/ 0 h 31"/>
                <a:gd name="T4" fmla="*/ 10 w 90"/>
                <a:gd name="T5" fmla="*/ 2 h 31"/>
                <a:gd name="T6" fmla="*/ 5 w 90"/>
                <a:gd name="T7" fmla="*/ 5 h 31"/>
                <a:gd name="T8" fmla="*/ 1 w 90"/>
                <a:gd name="T9" fmla="*/ 10 h 31"/>
                <a:gd name="T10" fmla="*/ 0 w 90"/>
                <a:gd name="T11" fmla="*/ 15 h 31"/>
                <a:gd name="T12" fmla="*/ 1 w 90"/>
                <a:gd name="T13" fmla="*/ 21 h 31"/>
                <a:gd name="T14" fmla="*/ 5 w 90"/>
                <a:gd name="T15" fmla="*/ 26 h 31"/>
                <a:gd name="T16" fmla="*/ 10 w 90"/>
                <a:gd name="T17" fmla="*/ 30 h 31"/>
                <a:gd name="T18" fmla="*/ 16 w 90"/>
                <a:gd name="T19" fmla="*/ 31 h 31"/>
                <a:gd name="T20" fmla="*/ 76 w 90"/>
                <a:gd name="T21" fmla="*/ 31 h 31"/>
                <a:gd name="T22" fmla="*/ 82 w 90"/>
                <a:gd name="T23" fmla="*/ 30 h 31"/>
                <a:gd name="T24" fmla="*/ 87 w 90"/>
                <a:gd name="T25" fmla="*/ 26 h 31"/>
                <a:gd name="T26" fmla="*/ 89 w 90"/>
                <a:gd name="T27" fmla="*/ 21 h 31"/>
                <a:gd name="T28" fmla="*/ 90 w 90"/>
                <a:gd name="T29" fmla="*/ 15 h 31"/>
                <a:gd name="T30" fmla="*/ 89 w 90"/>
                <a:gd name="T31" fmla="*/ 10 h 31"/>
                <a:gd name="T32" fmla="*/ 87 w 90"/>
                <a:gd name="T33" fmla="*/ 5 h 31"/>
                <a:gd name="T34" fmla="*/ 82 w 90"/>
                <a:gd name="T35" fmla="*/ 2 h 31"/>
                <a:gd name="T36" fmla="*/ 76 w 90"/>
                <a:gd name="T3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0" h="31">
                  <a:moveTo>
                    <a:pt x="76" y="0"/>
                  </a:moveTo>
                  <a:lnTo>
                    <a:pt x="16" y="0"/>
                  </a:lnTo>
                  <a:lnTo>
                    <a:pt x="10" y="2"/>
                  </a:lnTo>
                  <a:lnTo>
                    <a:pt x="5" y="5"/>
                  </a:lnTo>
                  <a:lnTo>
                    <a:pt x="1" y="10"/>
                  </a:lnTo>
                  <a:lnTo>
                    <a:pt x="0" y="15"/>
                  </a:lnTo>
                  <a:lnTo>
                    <a:pt x="1" y="21"/>
                  </a:lnTo>
                  <a:lnTo>
                    <a:pt x="5" y="26"/>
                  </a:lnTo>
                  <a:lnTo>
                    <a:pt x="10" y="30"/>
                  </a:lnTo>
                  <a:lnTo>
                    <a:pt x="16" y="31"/>
                  </a:lnTo>
                  <a:lnTo>
                    <a:pt x="76" y="31"/>
                  </a:lnTo>
                  <a:lnTo>
                    <a:pt x="82" y="30"/>
                  </a:lnTo>
                  <a:lnTo>
                    <a:pt x="87" y="26"/>
                  </a:lnTo>
                  <a:lnTo>
                    <a:pt x="89" y="21"/>
                  </a:lnTo>
                  <a:lnTo>
                    <a:pt x="90" y="15"/>
                  </a:lnTo>
                  <a:lnTo>
                    <a:pt x="89" y="10"/>
                  </a:lnTo>
                  <a:lnTo>
                    <a:pt x="87" y="5"/>
                  </a:lnTo>
                  <a:lnTo>
                    <a:pt x="82" y="2"/>
                  </a:lnTo>
                  <a:lnTo>
                    <a:pt x="7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2135">
              <a:extLst>
                <a:ext uri="{FF2B5EF4-FFF2-40B4-BE49-F238E27FC236}">
                  <a16:creationId xmlns:a16="http://schemas.microsoft.com/office/drawing/2014/main" id="{88794C87-6402-5448-85CE-FDB3A73A92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74400" y="863600"/>
              <a:ext cx="34925" cy="34925"/>
            </a:xfrm>
            <a:custGeom>
              <a:avLst/>
              <a:gdLst>
                <a:gd name="T0" fmla="*/ 91 w 107"/>
                <a:gd name="T1" fmla="*/ 107 h 107"/>
                <a:gd name="T2" fmla="*/ 97 w 107"/>
                <a:gd name="T3" fmla="*/ 105 h 107"/>
                <a:gd name="T4" fmla="*/ 102 w 107"/>
                <a:gd name="T5" fmla="*/ 102 h 107"/>
                <a:gd name="T6" fmla="*/ 105 w 107"/>
                <a:gd name="T7" fmla="*/ 97 h 107"/>
                <a:gd name="T8" fmla="*/ 107 w 107"/>
                <a:gd name="T9" fmla="*/ 91 h 107"/>
                <a:gd name="T10" fmla="*/ 105 w 107"/>
                <a:gd name="T11" fmla="*/ 86 h 107"/>
                <a:gd name="T12" fmla="*/ 102 w 107"/>
                <a:gd name="T13" fmla="*/ 81 h 107"/>
                <a:gd name="T14" fmla="*/ 26 w 107"/>
                <a:gd name="T15" fmla="*/ 5 h 107"/>
                <a:gd name="T16" fmla="*/ 21 w 107"/>
                <a:gd name="T17" fmla="*/ 2 h 107"/>
                <a:gd name="T18" fmla="*/ 16 w 107"/>
                <a:gd name="T19" fmla="*/ 0 h 107"/>
                <a:gd name="T20" fmla="*/ 10 w 107"/>
                <a:gd name="T21" fmla="*/ 2 h 107"/>
                <a:gd name="T22" fmla="*/ 5 w 107"/>
                <a:gd name="T23" fmla="*/ 5 h 107"/>
                <a:gd name="T24" fmla="*/ 2 w 107"/>
                <a:gd name="T25" fmla="*/ 10 h 107"/>
                <a:gd name="T26" fmla="*/ 0 w 107"/>
                <a:gd name="T27" fmla="*/ 16 h 107"/>
                <a:gd name="T28" fmla="*/ 2 w 107"/>
                <a:gd name="T29" fmla="*/ 21 h 107"/>
                <a:gd name="T30" fmla="*/ 5 w 107"/>
                <a:gd name="T31" fmla="*/ 26 h 107"/>
                <a:gd name="T32" fmla="*/ 81 w 107"/>
                <a:gd name="T33" fmla="*/ 102 h 107"/>
                <a:gd name="T34" fmla="*/ 86 w 107"/>
                <a:gd name="T35" fmla="*/ 105 h 107"/>
                <a:gd name="T36" fmla="*/ 91 w 107"/>
                <a:gd name="T37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07">
                  <a:moveTo>
                    <a:pt x="91" y="107"/>
                  </a:moveTo>
                  <a:lnTo>
                    <a:pt x="97" y="105"/>
                  </a:lnTo>
                  <a:lnTo>
                    <a:pt x="102" y="102"/>
                  </a:lnTo>
                  <a:lnTo>
                    <a:pt x="105" y="97"/>
                  </a:lnTo>
                  <a:lnTo>
                    <a:pt x="107" y="91"/>
                  </a:lnTo>
                  <a:lnTo>
                    <a:pt x="105" y="86"/>
                  </a:lnTo>
                  <a:lnTo>
                    <a:pt x="102" y="81"/>
                  </a:lnTo>
                  <a:lnTo>
                    <a:pt x="26" y="5"/>
                  </a:lnTo>
                  <a:lnTo>
                    <a:pt x="21" y="2"/>
                  </a:lnTo>
                  <a:lnTo>
                    <a:pt x="16" y="0"/>
                  </a:lnTo>
                  <a:lnTo>
                    <a:pt x="10" y="2"/>
                  </a:lnTo>
                  <a:lnTo>
                    <a:pt x="5" y="5"/>
                  </a:lnTo>
                  <a:lnTo>
                    <a:pt x="2" y="10"/>
                  </a:lnTo>
                  <a:lnTo>
                    <a:pt x="0" y="16"/>
                  </a:lnTo>
                  <a:lnTo>
                    <a:pt x="2" y="21"/>
                  </a:lnTo>
                  <a:lnTo>
                    <a:pt x="5" y="26"/>
                  </a:lnTo>
                  <a:lnTo>
                    <a:pt x="81" y="102"/>
                  </a:lnTo>
                  <a:lnTo>
                    <a:pt x="86" y="105"/>
                  </a:lnTo>
                  <a:lnTo>
                    <a:pt x="91" y="1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2136">
              <a:extLst>
                <a:ext uri="{FF2B5EF4-FFF2-40B4-BE49-F238E27FC236}">
                  <a16:creationId xmlns:a16="http://schemas.microsoft.com/office/drawing/2014/main" id="{835811B4-E56A-1E4A-8015-CB24044B1EE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71238" y="835025"/>
              <a:ext cx="9525" cy="28575"/>
            </a:xfrm>
            <a:custGeom>
              <a:avLst/>
              <a:gdLst>
                <a:gd name="T0" fmla="*/ 15 w 29"/>
                <a:gd name="T1" fmla="*/ 90 h 90"/>
                <a:gd name="T2" fmla="*/ 21 w 29"/>
                <a:gd name="T3" fmla="*/ 89 h 90"/>
                <a:gd name="T4" fmla="*/ 26 w 29"/>
                <a:gd name="T5" fmla="*/ 87 h 90"/>
                <a:gd name="T6" fmla="*/ 28 w 29"/>
                <a:gd name="T7" fmla="*/ 82 h 90"/>
                <a:gd name="T8" fmla="*/ 29 w 29"/>
                <a:gd name="T9" fmla="*/ 76 h 90"/>
                <a:gd name="T10" fmla="*/ 29 w 29"/>
                <a:gd name="T11" fmla="*/ 16 h 90"/>
                <a:gd name="T12" fmla="*/ 28 w 29"/>
                <a:gd name="T13" fmla="*/ 10 h 90"/>
                <a:gd name="T14" fmla="*/ 26 w 29"/>
                <a:gd name="T15" fmla="*/ 5 h 90"/>
                <a:gd name="T16" fmla="*/ 21 w 29"/>
                <a:gd name="T17" fmla="*/ 1 h 90"/>
                <a:gd name="T18" fmla="*/ 15 w 29"/>
                <a:gd name="T19" fmla="*/ 0 h 90"/>
                <a:gd name="T20" fmla="*/ 9 w 29"/>
                <a:gd name="T21" fmla="*/ 1 h 90"/>
                <a:gd name="T22" fmla="*/ 4 w 29"/>
                <a:gd name="T23" fmla="*/ 5 h 90"/>
                <a:gd name="T24" fmla="*/ 1 w 29"/>
                <a:gd name="T25" fmla="*/ 10 h 90"/>
                <a:gd name="T26" fmla="*/ 0 w 29"/>
                <a:gd name="T27" fmla="*/ 16 h 90"/>
                <a:gd name="T28" fmla="*/ 0 w 29"/>
                <a:gd name="T29" fmla="*/ 76 h 90"/>
                <a:gd name="T30" fmla="*/ 1 w 29"/>
                <a:gd name="T31" fmla="*/ 82 h 90"/>
                <a:gd name="T32" fmla="*/ 4 w 29"/>
                <a:gd name="T33" fmla="*/ 87 h 90"/>
                <a:gd name="T34" fmla="*/ 9 w 29"/>
                <a:gd name="T35" fmla="*/ 89 h 90"/>
                <a:gd name="T36" fmla="*/ 15 w 29"/>
                <a:gd name="T37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" h="90">
                  <a:moveTo>
                    <a:pt x="15" y="90"/>
                  </a:moveTo>
                  <a:lnTo>
                    <a:pt x="21" y="89"/>
                  </a:lnTo>
                  <a:lnTo>
                    <a:pt x="26" y="87"/>
                  </a:lnTo>
                  <a:lnTo>
                    <a:pt x="28" y="82"/>
                  </a:lnTo>
                  <a:lnTo>
                    <a:pt x="29" y="76"/>
                  </a:lnTo>
                  <a:lnTo>
                    <a:pt x="29" y="16"/>
                  </a:lnTo>
                  <a:lnTo>
                    <a:pt x="28" y="10"/>
                  </a:lnTo>
                  <a:lnTo>
                    <a:pt x="26" y="5"/>
                  </a:lnTo>
                  <a:lnTo>
                    <a:pt x="21" y="1"/>
                  </a:lnTo>
                  <a:lnTo>
                    <a:pt x="15" y="0"/>
                  </a:lnTo>
                  <a:lnTo>
                    <a:pt x="9" y="1"/>
                  </a:lnTo>
                  <a:lnTo>
                    <a:pt x="4" y="5"/>
                  </a:lnTo>
                  <a:lnTo>
                    <a:pt x="1" y="10"/>
                  </a:lnTo>
                  <a:lnTo>
                    <a:pt x="0" y="16"/>
                  </a:lnTo>
                  <a:lnTo>
                    <a:pt x="0" y="76"/>
                  </a:lnTo>
                  <a:lnTo>
                    <a:pt x="1" y="82"/>
                  </a:lnTo>
                  <a:lnTo>
                    <a:pt x="4" y="87"/>
                  </a:lnTo>
                  <a:lnTo>
                    <a:pt x="9" y="89"/>
                  </a:lnTo>
                  <a:lnTo>
                    <a:pt x="15" y="9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2137">
              <a:extLst>
                <a:ext uri="{FF2B5EF4-FFF2-40B4-BE49-F238E27FC236}">
                  <a16:creationId xmlns:a16="http://schemas.microsoft.com/office/drawing/2014/main" id="{83B4DCD8-E984-8343-854E-791C3DFF7F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2675" y="863600"/>
              <a:ext cx="33338" cy="34925"/>
            </a:xfrm>
            <a:custGeom>
              <a:avLst/>
              <a:gdLst>
                <a:gd name="T0" fmla="*/ 101 w 106"/>
                <a:gd name="T1" fmla="*/ 5 h 107"/>
                <a:gd name="T2" fmla="*/ 96 w 106"/>
                <a:gd name="T3" fmla="*/ 2 h 107"/>
                <a:gd name="T4" fmla="*/ 90 w 106"/>
                <a:gd name="T5" fmla="*/ 0 h 107"/>
                <a:gd name="T6" fmla="*/ 85 w 106"/>
                <a:gd name="T7" fmla="*/ 2 h 107"/>
                <a:gd name="T8" fmla="*/ 80 w 106"/>
                <a:gd name="T9" fmla="*/ 5 h 107"/>
                <a:gd name="T10" fmla="*/ 5 w 106"/>
                <a:gd name="T11" fmla="*/ 80 h 107"/>
                <a:gd name="T12" fmla="*/ 1 w 106"/>
                <a:gd name="T13" fmla="*/ 86 h 107"/>
                <a:gd name="T14" fmla="*/ 0 w 106"/>
                <a:gd name="T15" fmla="*/ 91 h 107"/>
                <a:gd name="T16" fmla="*/ 1 w 106"/>
                <a:gd name="T17" fmla="*/ 97 h 107"/>
                <a:gd name="T18" fmla="*/ 5 w 106"/>
                <a:gd name="T19" fmla="*/ 102 h 107"/>
                <a:gd name="T20" fmla="*/ 10 w 106"/>
                <a:gd name="T21" fmla="*/ 105 h 107"/>
                <a:gd name="T22" fmla="*/ 16 w 106"/>
                <a:gd name="T23" fmla="*/ 107 h 107"/>
                <a:gd name="T24" fmla="*/ 21 w 106"/>
                <a:gd name="T25" fmla="*/ 105 h 107"/>
                <a:gd name="T26" fmla="*/ 25 w 106"/>
                <a:gd name="T27" fmla="*/ 102 h 107"/>
                <a:gd name="T28" fmla="*/ 101 w 106"/>
                <a:gd name="T29" fmla="*/ 26 h 107"/>
                <a:gd name="T30" fmla="*/ 105 w 106"/>
                <a:gd name="T31" fmla="*/ 21 h 107"/>
                <a:gd name="T32" fmla="*/ 106 w 106"/>
                <a:gd name="T33" fmla="*/ 16 h 107"/>
                <a:gd name="T34" fmla="*/ 105 w 106"/>
                <a:gd name="T35" fmla="*/ 10 h 107"/>
                <a:gd name="T36" fmla="*/ 101 w 106"/>
                <a:gd name="T37" fmla="*/ 5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6" h="107">
                  <a:moveTo>
                    <a:pt x="101" y="5"/>
                  </a:moveTo>
                  <a:lnTo>
                    <a:pt x="96" y="2"/>
                  </a:lnTo>
                  <a:lnTo>
                    <a:pt x="90" y="0"/>
                  </a:lnTo>
                  <a:lnTo>
                    <a:pt x="85" y="2"/>
                  </a:lnTo>
                  <a:lnTo>
                    <a:pt x="80" y="5"/>
                  </a:lnTo>
                  <a:lnTo>
                    <a:pt x="5" y="80"/>
                  </a:lnTo>
                  <a:lnTo>
                    <a:pt x="1" y="86"/>
                  </a:lnTo>
                  <a:lnTo>
                    <a:pt x="0" y="91"/>
                  </a:lnTo>
                  <a:lnTo>
                    <a:pt x="1" y="97"/>
                  </a:lnTo>
                  <a:lnTo>
                    <a:pt x="5" y="102"/>
                  </a:lnTo>
                  <a:lnTo>
                    <a:pt x="10" y="105"/>
                  </a:lnTo>
                  <a:lnTo>
                    <a:pt x="16" y="107"/>
                  </a:lnTo>
                  <a:lnTo>
                    <a:pt x="21" y="105"/>
                  </a:lnTo>
                  <a:lnTo>
                    <a:pt x="25" y="102"/>
                  </a:lnTo>
                  <a:lnTo>
                    <a:pt x="101" y="26"/>
                  </a:lnTo>
                  <a:lnTo>
                    <a:pt x="105" y="21"/>
                  </a:lnTo>
                  <a:lnTo>
                    <a:pt x="106" y="16"/>
                  </a:lnTo>
                  <a:lnTo>
                    <a:pt x="105" y="10"/>
                  </a:lnTo>
                  <a:lnTo>
                    <a:pt x="101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2138">
              <a:extLst>
                <a:ext uri="{FF2B5EF4-FFF2-40B4-BE49-F238E27FC236}">
                  <a16:creationId xmlns:a16="http://schemas.microsoft.com/office/drawing/2014/main" id="{A00AC016-57C3-0544-B372-60FA892E0D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76013" y="949325"/>
              <a:ext cx="28575" cy="11113"/>
            </a:xfrm>
            <a:custGeom>
              <a:avLst/>
              <a:gdLst>
                <a:gd name="T0" fmla="*/ 75 w 90"/>
                <a:gd name="T1" fmla="*/ 0 h 31"/>
                <a:gd name="T2" fmla="*/ 15 w 90"/>
                <a:gd name="T3" fmla="*/ 0 h 31"/>
                <a:gd name="T4" fmla="*/ 9 w 90"/>
                <a:gd name="T5" fmla="*/ 2 h 31"/>
                <a:gd name="T6" fmla="*/ 4 w 90"/>
                <a:gd name="T7" fmla="*/ 5 h 31"/>
                <a:gd name="T8" fmla="*/ 1 w 90"/>
                <a:gd name="T9" fmla="*/ 10 h 31"/>
                <a:gd name="T10" fmla="*/ 0 w 90"/>
                <a:gd name="T11" fmla="*/ 15 h 31"/>
                <a:gd name="T12" fmla="*/ 1 w 90"/>
                <a:gd name="T13" fmla="*/ 21 h 31"/>
                <a:gd name="T14" fmla="*/ 4 w 90"/>
                <a:gd name="T15" fmla="*/ 26 h 31"/>
                <a:gd name="T16" fmla="*/ 9 w 90"/>
                <a:gd name="T17" fmla="*/ 30 h 31"/>
                <a:gd name="T18" fmla="*/ 15 w 90"/>
                <a:gd name="T19" fmla="*/ 31 h 31"/>
                <a:gd name="T20" fmla="*/ 75 w 90"/>
                <a:gd name="T21" fmla="*/ 31 h 31"/>
                <a:gd name="T22" fmla="*/ 81 w 90"/>
                <a:gd name="T23" fmla="*/ 30 h 31"/>
                <a:gd name="T24" fmla="*/ 86 w 90"/>
                <a:gd name="T25" fmla="*/ 26 h 31"/>
                <a:gd name="T26" fmla="*/ 89 w 90"/>
                <a:gd name="T27" fmla="*/ 21 h 31"/>
                <a:gd name="T28" fmla="*/ 90 w 90"/>
                <a:gd name="T29" fmla="*/ 15 h 31"/>
                <a:gd name="T30" fmla="*/ 89 w 90"/>
                <a:gd name="T31" fmla="*/ 10 h 31"/>
                <a:gd name="T32" fmla="*/ 86 w 90"/>
                <a:gd name="T33" fmla="*/ 5 h 31"/>
                <a:gd name="T34" fmla="*/ 81 w 90"/>
                <a:gd name="T35" fmla="*/ 2 h 31"/>
                <a:gd name="T36" fmla="*/ 75 w 90"/>
                <a:gd name="T3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0" h="31">
                  <a:moveTo>
                    <a:pt x="75" y="0"/>
                  </a:moveTo>
                  <a:lnTo>
                    <a:pt x="15" y="0"/>
                  </a:lnTo>
                  <a:lnTo>
                    <a:pt x="9" y="2"/>
                  </a:lnTo>
                  <a:lnTo>
                    <a:pt x="4" y="5"/>
                  </a:lnTo>
                  <a:lnTo>
                    <a:pt x="1" y="10"/>
                  </a:lnTo>
                  <a:lnTo>
                    <a:pt x="0" y="15"/>
                  </a:lnTo>
                  <a:lnTo>
                    <a:pt x="1" y="21"/>
                  </a:lnTo>
                  <a:lnTo>
                    <a:pt x="4" y="26"/>
                  </a:lnTo>
                  <a:lnTo>
                    <a:pt x="9" y="30"/>
                  </a:lnTo>
                  <a:lnTo>
                    <a:pt x="15" y="31"/>
                  </a:lnTo>
                  <a:lnTo>
                    <a:pt x="75" y="31"/>
                  </a:lnTo>
                  <a:lnTo>
                    <a:pt x="81" y="30"/>
                  </a:lnTo>
                  <a:lnTo>
                    <a:pt x="86" y="26"/>
                  </a:lnTo>
                  <a:lnTo>
                    <a:pt x="89" y="21"/>
                  </a:lnTo>
                  <a:lnTo>
                    <a:pt x="90" y="15"/>
                  </a:lnTo>
                  <a:lnTo>
                    <a:pt x="89" y="10"/>
                  </a:lnTo>
                  <a:lnTo>
                    <a:pt x="86" y="5"/>
                  </a:lnTo>
                  <a:lnTo>
                    <a:pt x="81" y="2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15F27BE4-A3FD-584A-ADB1-9E32B43BA3E2}"/>
              </a:ext>
            </a:extLst>
          </p:cNvPr>
          <p:cNvCxnSpPr/>
          <p:nvPr/>
        </p:nvCxnSpPr>
        <p:spPr>
          <a:xfrm>
            <a:off x="8522208" y="4618434"/>
            <a:ext cx="0" cy="796371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1781279C-8F41-644A-B829-324D3A94CB11}"/>
              </a:ext>
            </a:extLst>
          </p:cNvPr>
          <p:cNvCxnSpPr/>
          <p:nvPr/>
        </p:nvCxnSpPr>
        <p:spPr>
          <a:xfrm>
            <a:off x="15947136" y="4618434"/>
            <a:ext cx="0" cy="796371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7" name="Chart 66">
            <a:extLst>
              <a:ext uri="{FF2B5EF4-FFF2-40B4-BE49-F238E27FC236}">
                <a16:creationId xmlns:a16="http://schemas.microsoft.com/office/drawing/2014/main" id="{C3253DBC-DCCB-BC49-B9B0-CB3FF3B068C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87409193"/>
              </p:ext>
            </p:extLst>
          </p:nvPr>
        </p:nvGraphicFramePr>
        <p:xfrm>
          <a:off x="1957825" y="7147896"/>
          <a:ext cx="5469541" cy="54342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8" name="Chart 67">
            <a:extLst>
              <a:ext uri="{FF2B5EF4-FFF2-40B4-BE49-F238E27FC236}">
                <a16:creationId xmlns:a16="http://schemas.microsoft.com/office/drawing/2014/main" id="{A6942D98-AC6A-5E42-ADCE-3C40E035C7F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33928059"/>
              </p:ext>
            </p:extLst>
          </p:nvPr>
        </p:nvGraphicFramePr>
        <p:xfrm>
          <a:off x="9382752" y="7147896"/>
          <a:ext cx="5469541" cy="54342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9" name="Chart 68">
            <a:extLst>
              <a:ext uri="{FF2B5EF4-FFF2-40B4-BE49-F238E27FC236}">
                <a16:creationId xmlns:a16="http://schemas.microsoft.com/office/drawing/2014/main" id="{9CD1C631-A77F-A843-8108-EEB24EB6D29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31857625"/>
              </p:ext>
            </p:extLst>
          </p:nvPr>
        </p:nvGraphicFramePr>
        <p:xfrm>
          <a:off x="16842391" y="7147896"/>
          <a:ext cx="5469541" cy="54342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70" name="Group 69">
            <a:extLst>
              <a:ext uri="{FF2B5EF4-FFF2-40B4-BE49-F238E27FC236}">
                <a16:creationId xmlns:a16="http://schemas.microsoft.com/office/drawing/2014/main" id="{21BAB207-426A-704C-B3BD-2B8C7FE26C7E}"/>
              </a:ext>
            </a:extLst>
          </p:cNvPr>
          <p:cNvGrpSpPr/>
          <p:nvPr/>
        </p:nvGrpSpPr>
        <p:grpSpPr>
          <a:xfrm flipH="1">
            <a:off x="11562862" y="4595571"/>
            <a:ext cx="3256415" cy="1766843"/>
            <a:chOff x="1228823" y="3937175"/>
            <a:chExt cx="3256415" cy="1766843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EEDD7D1F-9DB4-F14B-BD36-6F27111344FA}"/>
                </a:ext>
              </a:extLst>
            </p:cNvPr>
            <p:cNvSpPr txBox="1"/>
            <p:nvPr/>
          </p:nvSpPr>
          <p:spPr>
            <a:xfrm flipH="1">
              <a:off x="1228823" y="5109625"/>
              <a:ext cx="3256415" cy="5943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4080"/>
                </a:lnSpc>
              </a:pPr>
              <a:r>
                <a:rPr lang="en-US" sz="2800" dirty="0">
                  <a:latin typeface="Poppins Light" pitchFamily="2" charset="77"/>
                  <a:ea typeface="Lato Light" panose="020F0502020204030203" pitchFamily="34" charset="0"/>
                  <a:cs typeface="Poppins Light" pitchFamily="2" charset="77"/>
                </a:rPr>
                <a:t>Business Model</a:t>
              </a: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59F80A9A-897F-0248-A366-5F699A7F43A5}"/>
                </a:ext>
              </a:extLst>
            </p:cNvPr>
            <p:cNvSpPr/>
            <p:nvPr/>
          </p:nvSpPr>
          <p:spPr>
            <a:xfrm flipH="1">
              <a:off x="1228823" y="3937175"/>
              <a:ext cx="2263756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2800" dirty="0">
                  <a:latin typeface="Poppins Light" pitchFamily="2" charset="77"/>
                  <a:ea typeface="Roboto Medium" panose="02000000000000000000" pitchFamily="2" charset="0"/>
                  <a:cs typeface="Poppins Light" pitchFamily="2" charset="77"/>
                </a:rPr>
                <a:t>3.98%</a:t>
              </a:r>
              <a:endParaRPr lang="en-US" sz="7200" dirty="0">
                <a:latin typeface="Poppins Light" pitchFamily="2" charset="77"/>
                <a:ea typeface="Roboto Medium" panose="02000000000000000000" pitchFamily="2" charset="0"/>
                <a:cs typeface="Poppins Light" pitchFamily="2" charset="77"/>
              </a:endParaRP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4E0F29A8-804C-1B41-914E-C4A07223127D}"/>
                </a:ext>
              </a:extLst>
            </p:cNvPr>
            <p:cNvSpPr txBox="1"/>
            <p:nvPr/>
          </p:nvSpPr>
          <p:spPr>
            <a:xfrm flipH="1">
              <a:off x="1228824" y="4510319"/>
              <a:ext cx="2676896" cy="6251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4080"/>
                </a:lnSpc>
              </a:pPr>
              <a:r>
                <a:rPr lang="en-US" sz="3600" dirty="0">
                  <a:solidFill>
                    <a:schemeClr val="accent2"/>
                  </a:solidFill>
                  <a:latin typeface="Poppins Medium" pitchFamily="2" charset="77"/>
                  <a:ea typeface="Lato Light" panose="020F0502020204030203" pitchFamily="34" charset="0"/>
                  <a:cs typeface="Poppins Medium" pitchFamily="2" charset="77"/>
                </a:rPr>
                <a:t>Suppliers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8363F60E-637D-0E40-A09A-666E312FE9C7}"/>
              </a:ext>
            </a:extLst>
          </p:cNvPr>
          <p:cNvGrpSpPr/>
          <p:nvPr/>
        </p:nvGrpSpPr>
        <p:grpSpPr>
          <a:xfrm flipH="1">
            <a:off x="18987788" y="4595571"/>
            <a:ext cx="3256415" cy="1766843"/>
            <a:chOff x="1228823" y="3937175"/>
            <a:chExt cx="3256415" cy="1766843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0D92BB6B-E162-3C44-B3A5-AA7C5898FF57}"/>
                </a:ext>
              </a:extLst>
            </p:cNvPr>
            <p:cNvSpPr txBox="1"/>
            <p:nvPr/>
          </p:nvSpPr>
          <p:spPr>
            <a:xfrm flipH="1">
              <a:off x="1228823" y="5109625"/>
              <a:ext cx="3256415" cy="5943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4080"/>
                </a:lnSpc>
              </a:pPr>
              <a:r>
                <a:rPr lang="en-US" sz="2800" dirty="0">
                  <a:latin typeface="Poppins Light" pitchFamily="2" charset="77"/>
                  <a:ea typeface="Lato Light" panose="020F0502020204030203" pitchFamily="34" charset="0"/>
                  <a:cs typeface="Poppins Light" pitchFamily="2" charset="77"/>
                </a:rPr>
                <a:t>Business Model</a:t>
              </a: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9D1D9D60-A792-7E4F-A5C4-D44F989C716A}"/>
                </a:ext>
              </a:extLst>
            </p:cNvPr>
            <p:cNvSpPr/>
            <p:nvPr/>
          </p:nvSpPr>
          <p:spPr>
            <a:xfrm flipH="1">
              <a:off x="1228823" y="3937175"/>
              <a:ext cx="2263756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2800" dirty="0">
                  <a:latin typeface="Poppins Light" pitchFamily="2" charset="77"/>
                  <a:ea typeface="Roboto Medium" panose="02000000000000000000" pitchFamily="2" charset="0"/>
                  <a:cs typeface="Poppins Light" pitchFamily="2" charset="77"/>
                </a:rPr>
                <a:t>1.27%</a:t>
              </a:r>
              <a:endParaRPr lang="en-US" sz="7200" dirty="0">
                <a:latin typeface="Poppins Light" pitchFamily="2" charset="77"/>
                <a:ea typeface="Roboto Medium" panose="02000000000000000000" pitchFamily="2" charset="0"/>
                <a:cs typeface="Poppins Light" pitchFamily="2" charset="77"/>
              </a:endParaRP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8CDE01EA-C91D-DA4A-B3AB-A62ABD40F66A}"/>
                </a:ext>
              </a:extLst>
            </p:cNvPr>
            <p:cNvSpPr txBox="1"/>
            <p:nvPr/>
          </p:nvSpPr>
          <p:spPr>
            <a:xfrm flipH="1">
              <a:off x="1228824" y="4510319"/>
              <a:ext cx="2676896" cy="6251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4080"/>
                </a:lnSpc>
              </a:pPr>
              <a:r>
                <a:rPr lang="en-US" sz="3600" dirty="0">
                  <a:solidFill>
                    <a:schemeClr val="accent3"/>
                  </a:solidFill>
                  <a:latin typeface="Poppins Medium" pitchFamily="2" charset="77"/>
                  <a:ea typeface="Lato Light" panose="020F0502020204030203" pitchFamily="34" charset="0"/>
                  <a:cs typeface="Poppins Medium" pitchFamily="2" charset="77"/>
                </a:rPr>
                <a:t>Financial</a:t>
              </a:r>
            </a:p>
          </p:txBody>
        </p:sp>
      </p:grpSp>
      <p:sp>
        <p:nvSpPr>
          <p:cNvPr id="42" name="CuadroTexto 350">
            <a:extLst>
              <a:ext uri="{FF2B5EF4-FFF2-40B4-BE49-F238E27FC236}">
                <a16:creationId xmlns:a16="http://schemas.microsoft.com/office/drawing/2014/main" id="{0AEE7FC2-08F3-384C-93AA-9D9BBB2144B7}"/>
              </a:ext>
            </a:extLst>
          </p:cNvPr>
          <p:cNvSpPr txBox="1"/>
          <p:nvPr/>
        </p:nvSpPr>
        <p:spPr>
          <a:xfrm>
            <a:off x="6328194" y="1071658"/>
            <a:ext cx="1172147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Century Gothic" panose="020B0502020202020204" pitchFamily="34" charset="0"/>
                <a:ea typeface="Lato Heavy" charset="0"/>
                <a:cs typeface="Poppins" pitchFamily="2" charset="77"/>
              </a:rPr>
              <a:t>Bar Charts Infographics</a:t>
            </a:r>
          </a:p>
        </p:txBody>
      </p:sp>
      <p:sp>
        <p:nvSpPr>
          <p:cNvPr id="43" name="CuadroTexto 351">
            <a:extLst>
              <a:ext uri="{FF2B5EF4-FFF2-40B4-BE49-F238E27FC236}">
                <a16:creationId xmlns:a16="http://schemas.microsoft.com/office/drawing/2014/main" id="{F05FB6DE-228A-CF4C-BF99-7097C8EBF6FD}"/>
              </a:ext>
            </a:extLst>
          </p:cNvPr>
          <p:cNvSpPr txBox="1"/>
          <p:nvPr/>
        </p:nvSpPr>
        <p:spPr>
          <a:xfrm>
            <a:off x="7816943" y="2426170"/>
            <a:ext cx="87437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  <a:cs typeface="Poppins Light" pitchFamily="2" charset="77"/>
              </a:rPr>
              <a:t>Analysis of different brands and products.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F2016E96-B17D-0545-B0BD-1E76C0535D55}"/>
              </a:ext>
            </a:extLst>
          </p:cNvPr>
          <p:cNvSpPr/>
          <p:nvPr/>
        </p:nvSpPr>
        <p:spPr>
          <a:xfrm>
            <a:off x="11079729" y="3215052"/>
            <a:ext cx="2223656" cy="387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15419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" name="Chart 41">
            <a:extLst>
              <a:ext uri="{FF2B5EF4-FFF2-40B4-BE49-F238E27FC236}">
                <a16:creationId xmlns:a16="http://schemas.microsoft.com/office/drawing/2014/main" id="{97926CF5-C0D5-7D45-A809-0B1FEF81181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95182314"/>
              </p:ext>
            </p:extLst>
          </p:nvPr>
        </p:nvGraphicFramePr>
        <p:xfrm>
          <a:off x="1239353" y="5053805"/>
          <a:ext cx="21898944" cy="74942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C4323AFC-EB30-8340-8035-76A14F99E353}"/>
              </a:ext>
            </a:extLst>
          </p:cNvPr>
          <p:cNvGrpSpPr/>
          <p:nvPr/>
        </p:nvGrpSpPr>
        <p:grpSpPr>
          <a:xfrm>
            <a:off x="1921870" y="4715165"/>
            <a:ext cx="20810247" cy="1007968"/>
            <a:chOff x="1882113" y="11774787"/>
            <a:chExt cx="20810247" cy="1007968"/>
          </a:xfrm>
        </p:grpSpPr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8581B996-98BF-CE4F-AB25-505D19E204A7}"/>
                </a:ext>
              </a:extLst>
            </p:cNvPr>
            <p:cNvSpPr/>
            <p:nvPr/>
          </p:nvSpPr>
          <p:spPr>
            <a:xfrm>
              <a:off x="1882113" y="11868019"/>
              <a:ext cx="332233" cy="33223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7FCF406A-836A-5D42-86AE-D980B5874109}"/>
                </a:ext>
              </a:extLst>
            </p:cNvPr>
            <p:cNvSpPr txBox="1"/>
            <p:nvPr/>
          </p:nvSpPr>
          <p:spPr>
            <a:xfrm>
              <a:off x="2463230" y="11774787"/>
              <a:ext cx="4925488" cy="10079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3560"/>
                </a:lnSpc>
              </a:pPr>
              <a:r>
                <a:rPr lang="en-US" sz="2800" dirty="0">
                  <a:latin typeface="Poppins Light" pitchFamily="2" charset="77"/>
                  <a:ea typeface="Lato Light" panose="020F0502020204030203" pitchFamily="34" charset="0"/>
                  <a:cs typeface="Poppins Light" pitchFamily="2" charset="77"/>
                </a:rPr>
                <a:t>Business professionals like you connecting.</a:t>
              </a: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187E3ED5-ED93-0E43-AD16-84EEF5DCCDA9}"/>
                </a:ext>
              </a:extLst>
            </p:cNvPr>
            <p:cNvSpPr/>
            <p:nvPr/>
          </p:nvSpPr>
          <p:spPr>
            <a:xfrm>
              <a:off x="9435522" y="11868019"/>
              <a:ext cx="332233" cy="33223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02504AEE-6FD4-EB42-A22A-A0CD61ED7B56}"/>
                </a:ext>
              </a:extLst>
            </p:cNvPr>
            <p:cNvSpPr txBox="1"/>
            <p:nvPr/>
          </p:nvSpPr>
          <p:spPr>
            <a:xfrm>
              <a:off x="10016639" y="11774787"/>
              <a:ext cx="4925488" cy="10079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3560"/>
                </a:lnSpc>
              </a:pPr>
              <a:r>
                <a:rPr lang="en-US" sz="2800" dirty="0">
                  <a:latin typeface="Poppins Light" pitchFamily="2" charset="77"/>
                  <a:ea typeface="Lato Light" panose="020F0502020204030203" pitchFamily="34" charset="0"/>
                  <a:cs typeface="Poppins Light" pitchFamily="2" charset="77"/>
                </a:rPr>
                <a:t>Business professionals like you connecting.</a:t>
              </a:r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3CB7FE50-B1A2-EF4F-91B6-2DC2E2DE1294}"/>
                </a:ext>
              </a:extLst>
            </p:cNvPr>
            <p:cNvSpPr/>
            <p:nvPr/>
          </p:nvSpPr>
          <p:spPr>
            <a:xfrm>
              <a:off x="17185755" y="11868019"/>
              <a:ext cx="332233" cy="33223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BB89D92C-672D-1743-9FED-A02F7D202BDF}"/>
                </a:ext>
              </a:extLst>
            </p:cNvPr>
            <p:cNvSpPr txBox="1"/>
            <p:nvPr/>
          </p:nvSpPr>
          <p:spPr>
            <a:xfrm>
              <a:off x="17766872" y="11774787"/>
              <a:ext cx="4925488" cy="10079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3560"/>
                </a:lnSpc>
              </a:pPr>
              <a:r>
                <a:rPr lang="en-US" sz="2800" dirty="0">
                  <a:latin typeface="Poppins Light" pitchFamily="2" charset="77"/>
                  <a:ea typeface="Lato Light" panose="020F0502020204030203" pitchFamily="34" charset="0"/>
                  <a:cs typeface="Poppins Light" pitchFamily="2" charset="77"/>
                </a:rPr>
                <a:t>Business professionals like you connecting.</a:t>
              </a:r>
            </a:p>
          </p:txBody>
        </p:sp>
      </p:grpSp>
      <p:sp>
        <p:nvSpPr>
          <p:cNvPr id="15" name="CuadroTexto 350">
            <a:extLst>
              <a:ext uri="{FF2B5EF4-FFF2-40B4-BE49-F238E27FC236}">
                <a16:creationId xmlns:a16="http://schemas.microsoft.com/office/drawing/2014/main" id="{893E74A8-C35D-A041-9D5F-E60F296E7150}"/>
              </a:ext>
            </a:extLst>
          </p:cNvPr>
          <p:cNvSpPr txBox="1"/>
          <p:nvPr/>
        </p:nvSpPr>
        <p:spPr>
          <a:xfrm>
            <a:off x="6328194" y="1071658"/>
            <a:ext cx="1172147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Century Gothic" panose="020B0502020202020204" pitchFamily="34" charset="0"/>
                <a:ea typeface="Lato Heavy" charset="0"/>
                <a:cs typeface="Poppins" pitchFamily="2" charset="77"/>
              </a:rPr>
              <a:t>Bar Charts Infographics</a:t>
            </a:r>
          </a:p>
        </p:txBody>
      </p:sp>
      <p:sp>
        <p:nvSpPr>
          <p:cNvPr id="16" name="CuadroTexto 351">
            <a:extLst>
              <a:ext uri="{FF2B5EF4-FFF2-40B4-BE49-F238E27FC236}">
                <a16:creationId xmlns:a16="http://schemas.microsoft.com/office/drawing/2014/main" id="{CBA67551-D40C-6E4E-A0A0-E3F71DA18C7A}"/>
              </a:ext>
            </a:extLst>
          </p:cNvPr>
          <p:cNvSpPr txBox="1"/>
          <p:nvPr/>
        </p:nvSpPr>
        <p:spPr>
          <a:xfrm>
            <a:off x="7816943" y="2426170"/>
            <a:ext cx="87437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  <a:cs typeface="Poppins Light" pitchFamily="2" charset="77"/>
              </a:rPr>
              <a:t>Analysis of different brands and products.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4884486-64D1-F143-9227-D75AA1D70483}"/>
              </a:ext>
            </a:extLst>
          </p:cNvPr>
          <p:cNvSpPr/>
          <p:nvPr/>
        </p:nvSpPr>
        <p:spPr>
          <a:xfrm>
            <a:off x="11079729" y="3215052"/>
            <a:ext cx="2223656" cy="387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18382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265E2E6E-30E2-BE4F-9A24-200583A6E309}"/>
              </a:ext>
            </a:extLst>
          </p:cNvPr>
          <p:cNvGrpSpPr/>
          <p:nvPr/>
        </p:nvGrpSpPr>
        <p:grpSpPr>
          <a:xfrm>
            <a:off x="1776991" y="5521217"/>
            <a:ext cx="8438529" cy="5697214"/>
            <a:chOff x="1776991" y="4310419"/>
            <a:chExt cx="8438529" cy="7756375"/>
          </a:xfrm>
        </p:grpSpPr>
        <p:graphicFrame>
          <p:nvGraphicFramePr>
            <p:cNvPr id="15" name="Chart 14">
              <a:extLst>
                <a:ext uri="{FF2B5EF4-FFF2-40B4-BE49-F238E27FC236}">
                  <a16:creationId xmlns:a16="http://schemas.microsoft.com/office/drawing/2014/main" id="{2DD9A525-C0F6-0343-B348-1D7F1276A048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01750299"/>
                </p:ext>
              </p:extLst>
            </p:nvPr>
          </p:nvGraphicFramePr>
          <p:xfrm>
            <a:off x="1776991" y="4310419"/>
            <a:ext cx="8438529" cy="775637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0D6D4B7-0015-2347-AF5E-2F441BF656B1}"/>
                </a:ext>
              </a:extLst>
            </p:cNvPr>
            <p:cNvSpPr txBox="1"/>
            <p:nvPr/>
          </p:nvSpPr>
          <p:spPr>
            <a:xfrm>
              <a:off x="2275615" y="7018003"/>
              <a:ext cx="1925324" cy="544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tx2"/>
                  </a:solidFill>
                  <a:latin typeface="Poppins Medium" pitchFamily="2" charset="77"/>
                  <a:ea typeface="Lato" panose="020F0502020204030203" pitchFamily="34" charset="0"/>
                  <a:cs typeface="Poppins Medium" pitchFamily="2" charset="77"/>
                </a:rPr>
                <a:t>Business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7A31907-F857-0D49-A3E3-86F8453A66CE}"/>
                </a:ext>
              </a:extLst>
            </p:cNvPr>
            <p:cNvSpPr txBox="1"/>
            <p:nvPr/>
          </p:nvSpPr>
          <p:spPr>
            <a:xfrm>
              <a:off x="4240695" y="8104364"/>
              <a:ext cx="1925324" cy="544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tx2"/>
                  </a:solidFill>
                  <a:latin typeface="Poppins Medium" pitchFamily="2" charset="77"/>
                  <a:ea typeface="Lato" panose="020F0502020204030203" pitchFamily="34" charset="0"/>
                  <a:cs typeface="Poppins Medium" pitchFamily="2" charset="77"/>
                </a:rPr>
                <a:t>Financial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F2A9F1D-9B93-AA47-A6C1-344486826CA2}"/>
                </a:ext>
              </a:extLst>
            </p:cNvPr>
            <p:cNvSpPr txBox="1"/>
            <p:nvPr/>
          </p:nvSpPr>
          <p:spPr>
            <a:xfrm>
              <a:off x="6175295" y="4882607"/>
              <a:ext cx="1925324" cy="544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tx2"/>
                  </a:solidFill>
                  <a:latin typeface="Poppins Medium" pitchFamily="2" charset="77"/>
                  <a:ea typeface="Lato" panose="020F0502020204030203" pitchFamily="34" charset="0"/>
                  <a:cs typeface="Poppins Medium" pitchFamily="2" charset="77"/>
                </a:rPr>
                <a:t>Strategy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5C8BCFD-8421-5647-B283-59F348311EA2}"/>
                </a:ext>
              </a:extLst>
            </p:cNvPr>
            <p:cNvSpPr txBox="1"/>
            <p:nvPr/>
          </p:nvSpPr>
          <p:spPr>
            <a:xfrm>
              <a:off x="8137796" y="9051421"/>
              <a:ext cx="1925324" cy="544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tx2"/>
                  </a:solidFill>
                  <a:latin typeface="Poppins Medium" pitchFamily="2" charset="77"/>
                  <a:ea typeface="Lato" panose="020F0502020204030203" pitchFamily="34" charset="0"/>
                  <a:cs typeface="Poppins Medium" pitchFamily="2" charset="77"/>
                </a:rPr>
                <a:t>Commerce</a:t>
              </a:r>
            </a:p>
          </p:txBody>
        </p:sp>
      </p:grpSp>
      <p:sp>
        <p:nvSpPr>
          <p:cNvPr id="21" name="Oval 20">
            <a:extLst>
              <a:ext uri="{FF2B5EF4-FFF2-40B4-BE49-F238E27FC236}">
                <a16:creationId xmlns:a16="http://schemas.microsoft.com/office/drawing/2014/main" id="{8F51AB80-15EB-3D4D-9ADE-F306C59D3585}"/>
              </a:ext>
            </a:extLst>
          </p:cNvPr>
          <p:cNvSpPr/>
          <p:nvPr/>
        </p:nvSpPr>
        <p:spPr>
          <a:xfrm>
            <a:off x="11243867" y="5698828"/>
            <a:ext cx="229116" cy="22911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844A9EA-DBB7-4043-ADAE-3904FD9F0C79}"/>
              </a:ext>
            </a:extLst>
          </p:cNvPr>
          <p:cNvSpPr txBox="1"/>
          <p:nvPr/>
        </p:nvSpPr>
        <p:spPr>
          <a:xfrm>
            <a:off x="11887875" y="6085759"/>
            <a:ext cx="47429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Poppins Light" pitchFamily="2" charset="77"/>
                <a:ea typeface="Lato Light" panose="020F0502020204030203" pitchFamily="34" charset="0"/>
                <a:cs typeface="Poppins Light" pitchFamily="2" charset="77"/>
              </a:rPr>
              <a:t>Business professionals like you connecting to share advice, promotions only work as well.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FD736E8-6CDB-D848-97A8-26617C971AFA}"/>
              </a:ext>
            </a:extLst>
          </p:cNvPr>
          <p:cNvSpPr txBox="1"/>
          <p:nvPr/>
        </p:nvSpPr>
        <p:spPr>
          <a:xfrm>
            <a:off x="11887872" y="5490221"/>
            <a:ext cx="44668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tx2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Business System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C2F186BC-E2DD-A344-AE34-BB5C0E87A851}"/>
              </a:ext>
            </a:extLst>
          </p:cNvPr>
          <p:cNvSpPr/>
          <p:nvPr/>
        </p:nvSpPr>
        <p:spPr>
          <a:xfrm>
            <a:off x="11243867" y="8984622"/>
            <a:ext cx="229116" cy="22911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9E50053-2F4D-1544-887E-FB63855046E3}"/>
              </a:ext>
            </a:extLst>
          </p:cNvPr>
          <p:cNvSpPr txBox="1"/>
          <p:nvPr/>
        </p:nvSpPr>
        <p:spPr>
          <a:xfrm>
            <a:off x="11887875" y="9371553"/>
            <a:ext cx="47429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Poppins Light" pitchFamily="2" charset="77"/>
                <a:ea typeface="Lato Light" panose="020F0502020204030203" pitchFamily="34" charset="0"/>
                <a:cs typeface="Poppins Light" pitchFamily="2" charset="77"/>
              </a:rPr>
              <a:t>Business professionals like you connecting to share advice, promotions only work as well.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B3928CD-5C71-E547-BC4B-107986EFDDE6}"/>
              </a:ext>
            </a:extLst>
          </p:cNvPr>
          <p:cNvSpPr txBox="1"/>
          <p:nvPr/>
        </p:nvSpPr>
        <p:spPr>
          <a:xfrm>
            <a:off x="11887872" y="8776015"/>
            <a:ext cx="44668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tx2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Suppliers</a:t>
            </a: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45C74220-BED9-234A-AB11-014BB0CCF107}"/>
              </a:ext>
            </a:extLst>
          </p:cNvPr>
          <p:cNvSpPr/>
          <p:nvPr/>
        </p:nvSpPr>
        <p:spPr>
          <a:xfrm>
            <a:off x="17223276" y="5698828"/>
            <a:ext cx="229116" cy="22911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EE20BF9-C034-874F-B1BE-2C00808D049D}"/>
              </a:ext>
            </a:extLst>
          </p:cNvPr>
          <p:cNvSpPr txBox="1"/>
          <p:nvPr/>
        </p:nvSpPr>
        <p:spPr>
          <a:xfrm>
            <a:off x="17867284" y="6085759"/>
            <a:ext cx="47429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Poppins Light" pitchFamily="2" charset="77"/>
                <a:ea typeface="Lato Light" panose="020F0502020204030203" pitchFamily="34" charset="0"/>
                <a:cs typeface="Poppins Light" pitchFamily="2" charset="77"/>
              </a:rPr>
              <a:t>Business professionals like you connecting to share advice, promotions only work as well.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C578B32-4E3A-E948-A5CC-2260EC647CC3}"/>
              </a:ext>
            </a:extLst>
          </p:cNvPr>
          <p:cNvSpPr txBox="1"/>
          <p:nvPr/>
        </p:nvSpPr>
        <p:spPr>
          <a:xfrm>
            <a:off x="17867281" y="5490221"/>
            <a:ext cx="44668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tx2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Financial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7CB30443-A38E-7D40-98A7-B13DE4F8B817}"/>
              </a:ext>
            </a:extLst>
          </p:cNvPr>
          <p:cNvSpPr/>
          <p:nvPr/>
        </p:nvSpPr>
        <p:spPr>
          <a:xfrm>
            <a:off x="17223276" y="8984622"/>
            <a:ext cx="229116" cy="22911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F75056A-2B0D-D44D-A922-E4FFA85E9CC6}"/>
              </a:ext>
            </a:extLst>
          </p:cNvPr>
          <p:cNvSpPr txBox="1"/>
          <p:nvPr/>
        </p:nvSpPr>
        <p:spPr>
          <a:xfrm>
            <a:off x="17867284" y="9371553"/>
            <a:ext cx="47429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Poppins Light" pitchFamily="2" charset="77"/>
                <a:ea typeface="Lato Light" panose="020F0502020204030203" pitchFamily="34" charset="0"/>
                <a:cs typeface="Poppins Light" pitchFamily="2" charset="77"/>
              </a:rPr>
              <a:t>Business professionals like you connecting to share advice, promotions only work as well.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7E32A77-0A8B-004E-A350-F0AD951DB9F3}"/>
              </a:ext>
            </a:extLst>
          </p:cNvPr>
          <p:cNvSpPr txBox="1"/>
          <p:nvPr/>
        </p:nvSpPr>
        <p:spPr>
          <a:xfrm>
            <a:off x="17867281" y="8776015"/>
            <a:ext cx="44668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tx2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Commerce</a:t>
            </a:r>
          </a:p>
        </p:txBody>
      </p:sp>
      <p:sp>
        <p:nvSpPr>
          <p:cNvPr id="25" name="CuadroTexto 350">
            <a:extLst>
              <a:ext uri="{FF2B5EF4-FFF2-40B4-BE49-F238E27FC236}">
                <a16:creationId xmlns:a16="http://schemas.microsoft.com/office/drawing/2014/main" id="{1D203EA4-AB1C-3146-87C3-186B8C2FE126}"/>
              </a:ext>
            </a:extLst>
          </p:cNvPr>
          <p:cNvSpPr txBox="1"/>
          <p:nvPr/>
        </p:nvSpPr>
        <p:spPr>
          <a:xfrm>
            <a:off x="6328194" y="1071658"/>
            <a:ext cx="1172147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Century Gothic" panose="020B0502020202020204" pitchFamily="34" charset="0"/>
                <a:ea typeface="Lato Heavy" charset="0"/>
                <a:cs typeface="Poppins" pitchFamily="2" charset="77"/>
              </a:rPr>
              <a:t>Bar Charts Infographics</a:t>
            </a:r>
          </a:p>
        </p:txBody>
      </p:sp>
      <p:sp>
        <p:nvSpPr>
          <p:cNvPr id="27" name="CuadroTexto 351">
            <a:extLst>
              <a:ext uri="{FF2B5EF4-FFF2-40B4-BE49-F238E27FC236}">
                <a16:creationId xmlns:a16="http://schemas.microsoft.com/office/drawing/2014/main" id="{523395E2-66E9-194E-8725-F9BC1E0667FC}"/>
              </a:ext>
            </a:extLst>
          </p:cNvPr>
          <p:cNvSpPr txBox="1"/>
          <p:nvPr/>
        </p:nvSpPr>
        <p:spPr>
          <a:xfrm>
            <a:off x="7816943" y="2426170"/>
            <a:ext cx="87437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  <a:cs typeface="Poppins Light" pitchFamily="2" charset="77"/>
              </a:rPr>
              <a:t>Analysis of different brands and products.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961603E-04D4-4549-A87B-65F31FD4BA88}"/>
              </a:ext>
            </a:extLst>
          </p:cNvPr>
          <p:cNvSpPr/>
          <p:nvPr/>
        </p:nvSpPr>
        <p:spPr>
          <a:xfrm>
            <a:off x="11079729" y="3215052"/>
            <a:ext cx="2223656" cy="387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87922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F06ABAC7-9AEA-2E44-9270-EC1A26385ADA}"/>
              </a:ext>
            </a:extLst>
          </p:cNvPr>
          <p:cNvGrpSpPr/>
          <p:nvPr/>
        </p:nvGrpSpPr>
        <p:grpSpPr>
          <a:xfrm>
            <a:off x="1716433" y="4499256"/>
            <a:ext cx="20944784" cy="8016539"/>
            <a:chOff x="1716433" y="4049486"/>
            <a:chExt cx="20944784" cy="8016539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C3D18406-E59B-D344-9DFE-8AFE945EDE7B}"/>
                </a:ext>
              </a:extLst>
            </p:cNvPr>
            <p:cNvGrpSpPr/>
            <p:nvPr/>
          </p:nvGrpSpPr>
          <p:grpSpPr>
            <a:xfrm>
              <a:off x="1716433" y="4049486"/>
              <a:ext cx="20944784" cy="6985513"/>
              <a:chOff x="1716433" y="5096131"/>
              <a:chExt cx="20944784" cy="5764696"/>
            </a:xfrm>
          </p:grpSpPr>
          <p:graphicFrame>
            <p:nvGraphicFramePr>
              <p:cNvPr id="37" name="Chart 36">
                <a:extLst>
                  <a:ext uri="{FF2B5EF4-FFF2-40B4-BE49-F238E27FC236}">
                    <a16:creationId xmlns:a16="http://schemas.microsoft.com/office/drawing/2014/main" id="{5038EEA4-1453-CF45-9588-1A0759818B4F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163616828"/>
                  </p:ext>
                </p:extLst>
              </p:nvPr>
            </p:nvGraphicFramePr>
            <p:xfrm>
              <a:off x="1716433" y="5096131"/>
              <a:ext cx="20944784" cy="5764696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2"/>
              </a:graphicData>
            </a:graphic>
          </p:graphicFrame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07E1E5DA-B0E0-8D4A-A9C3-1EC419B0E4CE}"/>
                  </a:ext>
                </a:extLst>
              </p:cNvPr>
              <p:cNvSpPr txBox="1"/>
              <p:nvPr/>
            </p:nvSpPr>
            <p:spPr>
              <a:xfrm flipH="1">
                <a:off x="3475363" y="6054814"/>
                <a:ext cx="295266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>
                    <a:solidFill>
                      <a:schemeClr val="bg1"/>
                    </a:solidFill>
                    <a:latin typeface="Poppins Light" pitchFamily="2" charset="77"/>
                    <a:ea typeface="Lato Light" panose="020F0502020204030203" pitchFamily="34" charset="0"/>
                    <a:cs typeface="Poppins Light" pitchFamily="2" charset="77"/>
                  </a:rPr>
                  <a:t>70%</a:t>
                </a:r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8AF89DA7-0DB7-C742-A778-406F2B34A254}"/>
                  </a:ext>
                </a:extLst>
              </p:cNvPr>
              <p:cNvSpPr txBox="1"/>
              <p:nvPr/>
            </p:nvSpPr>
            <p:spPr>
              <a:xfrm flipH="1">
                <a:off x="8468014" y="7870362"/>
                <a:ext cx="295266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>
                    <a:solidFill>
                      <a:schemeClr val="bg1"/>
                    </a:solidFill>
                    <a:latin typeface="Poppins Light" pitchFamily="2" charset="77"/>
                    <a:ea typeface="Lato Light" panose="020F0502020204030203" pitchFamily="34" charset="0"/>
                    <a:cs typeface="Poppins Light" pitchFamily="2" charset="77"/>
                  </a:rPr>
                  <a:t>50%</a:t>
                </a: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EE4D10F1-41A0-6D40-83E1-D2DD4D556A68}"/>
                  </a:ext>
                </a:extLst>
              </p:cNvPr>
              <p:cNvSpPr txBox="1"/>
              <p:nvPr/>
            </p:nvSpPr>
            <p:spPr>
              <a:xfrm flipH="1">
                <a:off x="13499067" y="6902954"/>
                <a:ext cx="295266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>
                    <a:solidFill>
                      <a:schemeClr val="bg1"/>
                    </a:solidFill>
                    <a:latin typeface="Poppins Light" pitchFamily="2" charset="77"/>
                    <a:ea typeface="Lato Light" panose="020F0502020204030203" pitchFamily="34" charset="0"/>
                    <a:cs typeface="Poppins Light" pitchFamily="2" charset="77"/>
                  </a:rPr>
                  <a:t>65%</a:t>
                </a:r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5B735CD1-BA88-C347-8655-36E58991D0B7}"/>
                  </a:ext>
                </a:extLst>
              </p:cNvPr>
              <p:cNvSpPr txBox="1"/>
              <p:nvPr/>
            </p:nvSpPr>
            <p:spPr>
              <a:xfrm flipH="1">
                <a:off x="18568527" y="5881263"/>
                <a:ext cx="295266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>
                    <a:solidFill>
                      <a:schemeClr val="bg1"/>
                    </a:solidFill>
                    <a:latin typeface="Poppins Light" pitchFamily="2" charset="77"/>
                    <a:ea typeface="Lato Light" panose="020F0502020204030203" pitchFamily="34" charset="0"/>
                    <a:cs typeface="Poppins Light" pitchFamily="2" charset="77"/>
                  </a:rPr>
                  <a:t>80%</a:t>
                </a:r>
              </a:p>
            </p:txBody>
          </p:sp>
        </p:grp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D858938D-4BC6-D143-934D-C97A56EFC923}"/>
                </a:ext>
              </a:extLst>
            </p:cNvPr>
            <p:cNvSpPr txBox="1"/>
            <p:nvPr/>
          </p:nvSpPr>
          <p:spPr>
            <a:xfrm>
              <a:off x="2718248" y="11419694"/>
              <a:ext cx="446688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dirty="0">
                  <a:solidFill>
                    <a:schemeClr val="tx2"/>
                  </a:solidFill>
                  <a:latin typeface="Poppins Medium" pitchFamily="2" charset="77"/>
                  <a:ea typeface="Lato" panose="020F0502020204030203" pitchFamily="34" charset="0"/>
                  <a:cs typeface="Poppins Medium" pitchFamily="2" charset="77"/>
                </a:rPr>
                <a:t>Business System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851B8962-D300-FE4F-B4AE-21C35C474E76}"/>
                </a:ext>
              </a:extLst>
            </p:cNvPr>
            <p:cNvSpPr txBox="1"/>
            <p:nvPr/>
          </p:nvSpPr>
          <p:spPr>
            <a:xfrm>
              <a:off x="7710899" y="11419694"/>
              <a:ext cx="446688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dirty="0">
                  <a:solidFill>
                    <a:schemeClr val="tx2"/>
                  </a:solidFill>
                  <a:latin typeface="Poppins Medium" pitchFamily="2" charset="77"/>
                  <a:ea typeface="Lato" panose="020F0502020204030203" pitchFamily="34" charset="0"/>
                  <a:cs typeface="Poppins Medium" pitchFamily="2" charset="77"/>
                </a:rPr>
                <a:t>Financial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C91628FD-D6D8-FC45-A9C9-9B3E1530F1E9}"/>
                </a:ext>
              </a:extLst>
            </p:cNvPr>
            <p:cNvSpPr txBox="1"/>
            <p:nvPr/>
          </p:nvSpPr>
          <p:spPr>
            <a:xfrm>
              <a:off x="12741952" y="11419694"/>
              <a:ext cx="446688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dirty="0">
                  <a:solidFill>
                    <a:schemeClr val="tx2"/>
                  </a:solidFill>
                  <a:latin typeface="Poppins Medium" pitchFamily="2" charset="77"/>
                  <a:ea typeface="Lato" panose="020F0502020204030203" pitchFamily="34" charset="0"/>
                  <a:cs typeface="Poppins Medium" pitchFamily="2" charset="77"/>
                </a:rPr>
                <a:t>Strategy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9E4EDC5E-4118-0D47-B322-D5F118179F16}"/>
                </a:ext>
              </a:extLst>
            </p:cNvPr>
            <p:cNvSpPr txBox="1"/>
            <p:nvPr/>
          </p:nvSpPr>
          <p:spPr>
            <a:xfrm>
              <a:off x="17773005" y="11419694"/>
              <a:ext cx="446688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dirty="0">
                  <a:solidFill>
                    <a:schemeClr val="tx2"/>
                  </a:solidFill>
                  <a:latin typeface="Poppins Medium" pitchFamily="2" charset="77"/>
                  <a:ea typeface="Lato" panose="020F0502020204030203" pitchFamily="34" charset="0"/>
                  <a:cs typeface="Poppins Medium" pitchFamily="2" charset="77"/>
                </a:rPr>
                <a:t>Commerce</a:t>
              </a:r>
            </a:p>
          </p:txBody>
        </p:sp>
      </p:grpSp>
      <p:sp>
        <p:nvSpPr>
          <p:cNvPr id="16" name="CuadroTexto 350">
            <a:extLst>
              <a:ext uri="{FF2B5EF4-FFF2-40B4-BE49-F238E27FC236}">
                <a16:creationId xmlns:a16="http://schemas.microsoft.com/office/drawing/2014/main" id="{9E375334-707C-4A4B-BEF2-486AC146B64B}"/>
              </a:ext>
            </a:extLst>
          </p:cNvPr>
          <p:cNvSpPr txBox="1"/>
          <p:nvPr/>
        </p:nvSpPr>
        <p:spPr>
          <a:xfrm>
            <a:off x="6328194" y="1071658"/>
            <a:ext cx="1172147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Century Gothic" panose="020B0502020202020204" pitchFamily="34" charset="0"/>
                <a:ea typeface="Lato Heavy" charset="0"/>
                <a:cs typeface="Poppins" pitchFamily="2" charset="77"/>
              </a:rPr>
              <a:t>Bar Charts Infographics</a:t>
            </a:r>
          </a:p>
        </p:txBody>
      </p:sp>
      <p:sp>
        <p:nvSpPr>
          <p:cNvPr id="17" name="CuadroTexto 351">
            <a:extLst>
              <a:ext uri="{FF2B5EF4-FFF2-40B4-BE49-F238E27FC236}">
                <a16:creationId xmlns:a16="http://schemas.microsoft.com/office/drawing/2014/main" id="{E6AF252F-B81D-B144-82DB-F27FA0A72978}"/>
              </a:ext>
            </a:extLst>
          </p:cNvPr>
          <p:cNvSpPr txBox="1"/>
          <p:nvPr/>
        </p:nvSpPr>
        <p:spPr>
          <a:xfrm>
            <a:off x="7816943" y="2426170"/>
            <a:ext cx="87437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  <a:cs typeface="Poppins Light" pitchFamily="2" charset="77"/>
              </a:rPr>
              <a:t>Analysis of different brands and products.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7B4642E-403C-B047-8E4E-8AE488A17F8A}"/>
              </a:ext>
            </a:extLst>
          </p:cNvPr>
          <p:cNvSpPr/>
          <p:nvPr/>
        </p:nvSpPr>
        <p:spPr>
          <a:xfrm>
            <a:off x="11079729" y="3215052"/>
            <a:ext cx="2223656" cy="387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63718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Chart 24">
            <a:extLst>
              <a:ext uri="{FF2B5EF4-FFF2-40B4-BE49-F238E27FC236}">
                <a16:creationId xmlns:a16="http://schemas.microsoft.com/office/drawing/2014/main" id="{7C8396B9-BD3E-E645-8381-243BDDE8DE2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64912289"/>
              </p:ext>
            </p:extLst>
          </p:nvPr>
        </p:nvGraphicFramePr>
        <p:xfrm>
          <a:off x="12932229" y="5422199"/>
          <a:ext cx="9594489" cy="61076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52" name="Group 51">
            <a:extLst>
              <a:ext uri="{FF2B5EF4-FFF2-40B4-BE49-F238E27FC236}">
                <a16:creationId xmlns:a16="http://schemas.microsoft.com/office/drawing/2014/main" id="{57122071-B3D6-3E48-BDE2-58BF6A22A2D7}"/>
              </a:ext>
            </a:extLst>
          </p:cNvPr>
          <p:cNvGrpSpPr/>
          <p:nvPr/>
        </p:nvGrpSpPr>
        <p:grpSpPr>
          <a:xfrm>
            <a:off x="3989034" y="6333692"/>
            <a:ext cx="2676897" cy="1198315"/>
            <a:chOff x="1228823" y="4384759"/>
            <a:chExt cx="2676897" cy="1198315"/>
          </a:xfrm>
        </p:grpSpPr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8DF81457-1ADB-4548-9D23-FC05C5F6AF3B}"/>
                </a:ext>
              </a:extLst>
            </p:cNvPr>
            <p:cNvSpPr/>
            <p:nvPr/>
          </p:nvSpPr>
          <p:spPr>
            <a:xfrm flipH="1">
              <a:off x="1228823" y="4384759"/>
              <a:ext cx="2263756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Poppins Light" pitchFamily="2" charset="77"/>
                  <a:ea typeface="Roboto Medium" panose="02000000000000000000" pitchFamily="2" charset="0"/>
                  <a:cs typeface="Poppins Light" pitchFamily="2" charset="77"/>
                </a:rPr>
                <a:t>5.36%</a:t>
              </a:r>
              <a:endParaRPr lang="en-US" sz="7200" dirty="0">
                <a:latin typeface="Poppins Light" pitchFamily="2" charset="77"/>
                <a:ea typeface="Roboto Medium" panose="02000000000000000000" pitchFamily="2" charset="0"/>
                <a:cs typeface="Poppins Light" pitchFamily="2" charset="77"/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20F9B952-2CF7-EA4E-8CA1-CA1433764F9F}"/>
                </a:ext>
              </a:extLst>
            </p:cNvPr>
            <p:cNvSpPr txBox="1"/>
            <p:nvPr/>
          </p:nvSpPr>
          <p:spPr>
            <a:xfrm flipH="1">
              <a:off x="1228824" y="4957903"/>
              <a:ext cx="2676896" cy="6251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4080"/>
                </a:lnSpc>
              </a:pPr>
              <a:r>
                <a:rPr lang="en-US" sz="3600" dirty="0">
                  <a:solidFill>
                    <a:schemeClr val="accent2"/>
                  </a:solidFill>
                  <a:latin typeface="Poppins Medium" pitchFamily="2" charset="77"/>
                  <a:ea typeface="Lato Light" panose="020F0502020204030203" pitchFamily="34" charset="0"/>
                  <a:cs typeface="Poppins Medium" pitchFamily="2" charset="77"/>
                </a:rPr>
                <a:t>Business</a:t>
              </a:r>
            </a:p>
          </p:txBody>
        </p:sp>
      </p:grpSp>
      <p:sp>
        <p:nvSpPr>
          <p:cNvPr id="56" name="Oval 55">
            <a:extLst>
              <a:ext uri="{FF2B5EF4-FFF2-40B4-BE49-F238E27FC236}">
                <a16:creationId xmlns:a16="http://schemas.microsoft.com/office/drawing/2014/main" id="{7D2744F9-A744-D94F-8505-FB69AC48CD25}"/>
              </a:ext>
            </a:extLst>
          </p:cNvPr>
          <p:cNvSpPr/>
          <p:nvPr/>
        </p:nvSpPr>
        <p:spPr>
          <a:xfrm>
            <a:off x="1860457" y="5969931"/>
            <a:ext cx="1721119" cy="172111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C9484CA5-4644-7C41-A9BE-190C7AD9CA7C}"/>
              </a:ext>
            </a:extLst>
          </p:cNvPr>
          <p:cNvGrpSpPr/>
          <p:nvPr/>
        </p:nvGrpSpPr>
        <p:grpSpPr>
          <a:xfrm>
            <a:off x="2372509" y="6431742"/>
            <a:ext cx="677308" cy="677304"/>
            <a:chOff x="8882016" y="4101195"/>
            <a:chExt cx="360824" cy="360824"/>
          </a:xfrm>
          <a:solidFill>
            <a:schemeClr val="bg1"/>
          </a:solidFill>
        </p:grpSpPr>
        <p:sp>
          <p:nvSpPr>
            <p:cNvPr id="59" name="Freeform 372">
              <a:extLst>
                <a:ext uri="{FF2B5EF4-FFF2-40B4-BE49-F238E27FC236}">
                  <a16:creationId xmlns:a16="http://schemas.microsoft.com/office/drawing/2014/main" id="{31A2C132-DE47-1144-8172-543DDC37D37E}"/>
                </a:ext>
              </a:extLst>
            </p:cNvPr>
            <p:cNvSpPr>
              <a:spLocks/>
            </p:cNvSpPr>
            <p:nvPr/>
          </p:nvSpPr>
          <p:spPr bwMode="auto">
            <a:xfrm>
              <a:off x="8882016" y="4220805"/>
              <a:ext cx="360824" cy="241214"/>
            </a:xfrm>
            <a:custGeom>
              <a:avLst/>
              <a:gdLst>
                <a:gd name="T0" fmla="*/ 843 w 904"/>
                <a:gd name="T1" fmla="*/ 572 h 602"/>
                <a:gd name="T2" fmla="*/ 843 w 904"/>
                <a:gd name="T3" fmla="*/ 12 h 602"/>
                <a:gd name="T4" fmla="*/ 841 w 904"/>
                <a:gd name="T5" fmla="*/ 7 h 602"/>
                <a:gd name="T6" fmla="*/ 836 w 904"/>
                <a:gd name="T7" fmla="*/ 3 h 602"/>
                <a:gd name="T8" fmla="*/ 831 w 904"/>
                <a:gd name="T9" fmla="*/ 1 h 602"/>
                <a:gd name="T10" fmla="*/ 708 w 904"/>
                <a:gd name="T11" fmla="*/ 0 h 602"/>
                <a:gd name="T12" fmla="*/ 702 w 904"/>
                <a:gd name="T13" fmla="*/ 2 h 602"/>
                <a:gd name="T14" fmla="*/ 697 w 904"/>
                <a:gd name="T15" fmla="*/ 5 h 602"/>
                <a:gd name="T16" fmla="*/ 694 w 904"/>
                <a:gd name="T17" fmla="*/ 9 h 602"/>
                <a:gd name="T18" fmla="*/ 693 w 904"/>
                <a:gd name="T19" fmla="*/ 16 h 602"/>
                <a:gd name="T20" fmla="*/ 632 w 904"/>
                <a:gd name="T21" fmla="*/ 572 h 602"/>
                <a:gd name="T22" fmla="*/ 632 w 904"/>
                <a:gd name="T23" fmla="*/ 283 h 602"/>
                <a:gd name="T24" fmla="*/ 630 w 904"/>
                <a:gd name="T25" fmla="*/ 277 h 602"/>
                <a:gd name="T26" fmla="*/ 626 w 904"/>
                <a:gd name="T27" fmla="*/ 274 h 602"/>
                <a:gd name="T28" fmla="*/ 621 w 904"/>
                <a:gd name="T29" fmla="*/ 271 h 602"/>
                <a:gd name="T30" fmla="*/ 497 w 904"/>
                <a:gd name="T31" fmla="*/ 271 h 602"/>
                <a:gd name="T32" fmla="*/ 491 w 904"/>
                <a:gd name="T33" fmla="*/ 272 h 602"/>
                <a:gd name="T34" fmla="*/ 487 w 904"/>
                <a:gd name="T35" fmla="*/ 275 h 602"/>
                <a:gd name="T36" fmla="*/ 483 w 904"/>
                <a:gd name="T37" fmla="*/ 281 h 602"/>
                <a:gd name="T38" fmla="*/ 482 w 904"/>
                <a:gd name="T39" fmla="*/ 286 h 602"/>
                <a:gd name="T40" fmla="*/ 421 w 904"/>
                <a:gd name="T41" fmla="*/ 572 h 602"/>
                <a:gd name="T42" fmla="*/ 421 w 904"/>
                <a:gd name="T43" fmla="*/ 193 h 602"/>
                <a:gd name="T44" fmla="*/ 419 w 904"/>
                <a:gd name="T45" fmla="*/ 187 h 602"/>
                <a:gd name="T46" fmla="*/ 415 w 904"/>
                <a:gd name="T47" fmla="*/ 183 h 602"/>
                <a:gd name="T48" fmla="*/ 409 w 904"/>
                <a:gd name="T49" fmla="*/ 181 h 602"/>
                <a:gd name="T50" fmla="*/ 286 w 904"/>
                <a:gd name="T51" fmla="*/ 181 h 602"/>
                <a:gd name="T52" fmla="*/ 281 w 904"/>
                <a:gd name="T53" fmla="*/ 182 h 602"/>
                <a:gd name="T54" fmla="*/ 275 w 904"/>
                <a:gd name="T55" fmla="*/ 185 h 602"/>
                <a:gd name="T56" fmla="*/ 272 w 904"/>
                <a:gd name="T57" fmla="*/ 190 h 602"/>
                <a:gd name="T58" fmla="*/ 271 w 904"/>
                <a:gd name="T59" fmla="*/ 196 h 602"/>
                <a:gd name="T60" fmla="*/ 211 w 904"/>
                <a:gd name="T61" fmla="*/ 572 h 602"/>
                <a:gd name="T62" fmla="*/ 211 w 904"/>
                <a:gd name="T63" fmla="*/ 404 h 602"/>
                <a:gd name="T64" fmla="*/ 209 w 904"/>
                <a:gd name="T65" fmla="*/ 399 h 602"/>
                <a:gd name="T66" fmla="*/ 205 w 904"/>
                <a:gd name="T67" fmla="*/ 394 h 602"/>
                <a:gd name="T68" fmla="*/ 199 w 904"/>
                <a:gd name="T69" fmla="*/ 392 h 602"/>
                <a:gd name="T70" fmla="*/ 76 w 904"/>
                <a:gd name="T71" fmla="*/ 391 h 602"/>
                <a:gd name="T72" fmla="*/ 69 w 904"/>
                <a:gd name="T73" fmla="*/ 392 h 602"/>
                <a:gd name="T74" fmla="*/ 65 w 904"/>
                <a:gd name="T75" fmla="*/ 396 h 602"/>
                <a:gd name="T76" fmla="*/ 62 w 904"/>
                <a:gd name="T77" fmla="*/ 401 h 602"/>
                <a:gd name="T78" fmla="*/ 61 w 904"/>
                <a:gd name="T79" fmla="*/ 406 h 602"/>
                <a:gd name="T80" fmla="*/ 15 w 904"/>
                <a:gd name="T81" fmla="*/ 572 h 602"/>
                <a:gd name="T82" fmla="*/ 9 w 904"/>
                <a:gd name="T83" fmla="*/ 573 h 602"/>
                <a:gd name="T84" fmla="*/ 5 w 904"/>
                <a:gd name="T85" fmla="*/ 577 h 602"/>
                <a:gd name="T86" fmla="*/ 2 w 904"/>
                <a:gd name="T87" fmla="*/ 581 h 602"/>
                <a:gd name="T88" fmla="*/ 0 w 904"/>
                <a:gd name="T89" fmla="*/ 587 h 602"/>
                <a:gd name="T90" fmla="*/ 2 w 904"/>
                <a:gd name="T91" fmla="*/ 593 h 602"/>
                <a:gd name="T92" fmla="*/ 5 w 904"/>
                <a:gd name="T93" fmla="*/ 598 h 602"/>
                <a:gd name="T94" fmla="*/ 9 w 904"/>
                <a:gd name="T95" fmla="*/ 601 h 602"/>
                <a:gd name="T96" fmla="*/ 15 w 904"/>
                <a:gd name="T97" fmla="*/ 602 h 602"/>
                <a:gd name="T98" fmla="*/ 196 w 904"/>
                <a:gd name="T99" fmla="*/ 602 h 602"/>
                <a:gd name="T100" fmla="*/ 406 w 904"/>
                <a:gd name="T101" fmla="*/ 602 h 602"/>
                <a:gd name="T102" fmla="*/ 617 w 904"/>
                <a:gd name="T103" fmla="*/ 602 h 602"/>
                <a:gd name="T104" fmla="*/ 828 w 904"/>
                <a:gd name="T105" fmla="*/ 602 h 602"/>
                <a:gd name="T106" fmla="*/ 891 w 904"/>
                <a:gd name="T107" fmla="*/ 602 h 602"/>
                <a:gd name="T108" fmla="*/ 896 w 904"/>
                <a:gd name="T109" fmla="*/ 600 h 602"/>
                <a:gd name="T110" fmla="*/ 901 w 904"/>
                <a:gd name="T111" fmla="*/ 596 h 602"/>
                <a:gd name="T112" fmla="*/ 903 w 904"/>
                <a:gd name="T113" fmla="*/ 591 h 602"/>
                <a:gd name="T114" fmla="*/ 903 w 904"/>
                <a:gd name="T115" fmla="*/ 584 h 602"/>
                <a:gd name="T116" fmla="*/ 901 w 904"/>
                <a:gd name="T117" fmla="*/ 579 h 602"/>
                <a:gd name="T118" fmla="*/ 896 w 904"/>
                <a:gd name="T119" fmla="*/ 575 h 602"/>
                <a:gd name="T120" fmla="*/ 891 w 904"/>
                <a:gd name="T121" fmla="*/ 572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04" h="602">
                  <a:moveTo>
                    <a:pt x="889" y="572"/>
                  </a:moveTo>
                  <a:lnTo>
                    <a:pt x="843" y="572"/>
                  </a:lnTo>
                  <a:lnTo>
                    <a:pt x="843" y="16"/>
                  </a:lnTo>
                  <a:lnTo>
                    <a:pt x="843" y="12"/>
                  </a:lnTo>
                  <a:lnTo>
                    <a:pt x="842" y="9"/>
                  </a:lnTo>
                  <a:lnTo>
                    <a:pt x="841" y="7"/>
                  </a:lnTo>
                  <a:lnTo>
                    <a:pt x="838" y="5"/>
                  </a:lnTo>
                  <a:lnTo>
                    <a:pt x="836" y="3"/>
                  </a:lnTo>
                  <a:lnTo>
                    <a:pt x="834" y="2"/>
                  </a:lnTo>
                  <a:lnTo>
                    <a:pt x="831" y="1"/>
                  </a:lnTo>
                  <a:lnTo>
                    <a:pt x="828" y="1"/>
                  </a:lnTo>
                  <a:lnTo>
                    <a:pt x="708" y="0"/>
                  </a:lnTo>
                  <a:lnTo>
                    <a:pt x="704" y="1"/>
                  </a:lnTo>
                  <a:lnTo>
                    <a:pt x="702" y="2"/>
                  </a:lnTo>
                  <a:lnTo>
                    <a:pt x="699" y="3"/>
                  </a:lnTo>
                  <a:lnTo>
                    <a:pt x="697" y="5"/>
                  </a:lnTo>
                  <a:lnTo>
                    <a:pt x="695" y="7"/>
                  </a:lnTo>
                  <a:lnTo>
                    <a:pt x="694" y="9"/>
                  </a:lnTo>
                  <a:lnTo>
                    <a:pt x="693" y="12"/>
                  </a:lnTo>
                  <a:lnTo>
                    <a:pt x="693" y="16"/>
                  </a:lnTo>
                  <a:lnTo>
                    <a:pt x="693" y="572"/>
                  </a:lnTo>
                  <a:lnTo>
                    <a:pt x="632" y="572"/>
                  </a:lnTo>
                  <a:lnTo>
                    <a:pt x="632" y="286"/>
                  </a:lnTo>
                  <a:lnTo>
                    <a:pt x="632" y="283"/>
                  </a:lnTo>
                  <a:lnTo>
                    <a:pt x="631" y="281"/>
                  </a:lnTo>
                  <a:lnTo>
                    <a:pt x="630" y="277"/>
                  </a:lnTo>
                  <a:lnTo>
                    <a:pt x="628" y="275"/>
                  </a:lnTo>
                  <a:lnTo>
                    <a:pt x="626" y="274"/>
                  </a:lnTo>
                  <a:lnTo>
                    <a:pt x="623" y="272"/>
                  </a:lnTo>
                  <a:lnTo>
                    <a:pt x="621" y="271"/>
                  </a:lnTo>
                  <a:lnTo>
                    <a:pt x="617" y="271"/>
                  </a:lnTo>
                  <a:lnTo>
                    <a:pt x="497" y="271"/>
                  </a:lnTo>
                  <a:lnTo>
                    <a:pt x="494" y="271"/>
                  </a:lnTo>
                  <a:lnTo>
                    <a:pt x="491" y="272"/>
                  </a:lnTo>
                  <a:lnTo>
                    <a:pt x="489" y="274"/>
                  </a:lnTo>
                  <a:lnTo>
                    <a:pt x="487" y="275"/>
                  </a:lnTo>
                  <a:lnTo>
                    <a:pt x="484" y="277"/>
                  </a:lnTo>
                  <a:lnTo>
                    <a:pt x="483" y="281"/>
                  </a:lnTo>
                  <a:lnTo>
                    <a:pt x="482" y="283"/>
                  </a:lnTo>
                  <a:lnTo>
                    <a:pt x="482" y="286"/>
                  </a:lnTo>
                  <a:lnTo>
                    <a:pt x="482" y="572"/>
                  </a:lnTo>
                  <a:lnTo>
                    <a:pt x="421" y="572"/>
                  </a:lnTo>
                  <a:lnTo>
                    <a:pt x="421" y="196"/>
                  </a:lnTo>
                  <a:lnTo>
                    <a:pt x="421" y="193"/>
                  </a:lnTo>
                  <a:lnTo>
                    <a:pt x="420" y="190"/>
                  </a:lnTo>
                  <a:lnTo>
                    <a:pt x="419" y="187"/>
                  </a:lnTo>
                  <a:lnTo>
                    <a:pt x="417" y="185"/>
                  </a:lnTo>
                  <a:lnTo>
                    <a:pt x="415" y="183"/>
                  </a:lnTo>
                  <a:lnTo>
                    <a:pt x="413" y="182"/>
                  </a:lnTo>
                  <a:lnTo>
                    <a:pt x="409" y="181"/>
                  </a:lnTo>
                  <a:lnTo>
                    <a:pt x="406" y="181"/>
                  </a:lnTo>
                  <a:lnTo>
                    <a:pt x="286" y="181"/>
                  </a:lnTo>
                  <a:lnTo>
                    <a:pt x="283" y="181"/>
                  </a:lnTo>
                  <a:lnTo>
                    <a:pt x="281" y="182"/>
                  </a:lnTo>
                  <a:lnTo>
                    <a:pt x="277" y="183"/>
                  </a:lnTo>
                  <a:lnTo>
                    <a:pt x="275" y="185"/>
                  </a:lnTo>
                  <a:lnTo>
                    <a:pt x="273" y="187"/>
                  </a:lnTo>
                  <a:lnTo>
                    <a:pt x="272" y="190"/>
                  </a:lnTo>
                  <a:lnTo>
                    <a:pt x="271" y="193"/>
                  </a:lnTo>
                  <a:lnTo>
                    <a:pt x="271" y="196"/>
                  </a:lnTo>
                  <a:lnTo>
                    <a:pt x="271" y="572"/>
                  </a:lnTo>
                  <a:lnTo>
                    <a:pt x="211" y="572"/>
                  </a:lnTo>
                  <a:lnTo>
                    <a:pt x="211" y="406"/>
                  </a:lnTo>
                  <a:lnTo>
                    <a:pt x="211" y="404"/>
                  </a:lnTo>
                  <a:lnTo>
                    <a:pt x="210" y="401"/>
                  </a:lnTo>
                  <a:lnTo>
                    <a:pt x="209" y="399"/>
                  </a:lnTo>
                  <a:lnTo>
                    <a:pt x="207" y="396"/>
                  </a:lnTo>
                  <a:lnTo>
                    <a:pt x="205" y="394"/>
                  </a:lnTo>
                  <a:lnTo>
                    <a:pt x="201" y="393"/>
                  </a:lnTo>
                  <a:lnTo>
                    <a:pt x="199" y="392"/>
                  </a:lnTo>
                  <a:lnTo>
                    <a:pt x="196" y="391"/>
                  </a:lnTo>
                  <a:lnTo>
                    <a:pt x="76" y="391"/>
                  </a:lnTo>
                  <a:lnTo>
                    <a:pt x="73" y="392"/>
                  </a:lnTo>
                  <a:lnTo>
                    <a:pt x="69" y="392"/>
                  </a:lnTo>
                  <a:lnTo>
                    <a:pt x="67" y="394"/>
                  </a:lnTo>
                  <a:lnTo>
                    <a:pt x="65" y="396"/>
                  </a:lnTo>
                  <a:lnTo>
                    <a:pt x="63" y="399"/>
                  </a:lnTo>
                  <a:lnTo>
                    <a:pt x="62" y="401"/>
                  </a:lnTo>
                  <a:lnTo>
                    <a:pt x="61" y="404"/>
                  </a:lnTo>
                  <a:lnTo>
                    <a:pt x="61" y="406"/>
                  </a:lnTo>
                  <a:lnTo>
                    <a:pt x="61" y="572"/>
                  </a:lnTo>
                  <a:lnTo>
                    <a:pt x="15" y="572"/>
                  </a:lnTo>
                  <a:lnTo>
                    <a:pt x="13" y="572"/>
                  </a:lnTo>
                  <a:lnTo>
                    <a:pt x="9" y="573"/>
                  </a:lnTo>
                  <a:lnTo>
                    <a:pt x="7" y="575"/>
                  </a:lnTo>
                  <a:lnTo>
                    <a:pt x="5" y="577"/>
                  </a:lnTo>
                  <a:lnTo>
                    <a:pt x="3" y="579"/>
                  </a:lnTo>
                  <a:lnTo>
                    <a:pt x="2" y="581"/>
                  </a:lnTo>
                  <a:lnTo>
                    <a:pt x="1" y="584"/>
                  </a:lnTo>
                  <a:lnTo>
                    <a:pt x="0" y="587"/>
                  </a:lnTo>
                  <a:lnTo>
                    <a:pt x="1" y="591"/>
                  </a:lnTo>
                  <a:lnTo>
                    <a:pt x="2" y="593"/>
                  </a:lnTo>
                  <a:lnTo>
                    <a:pt x="3" y="596"/>
                  </a:lnTo>
                  <a:lnTo>
                    <a:pt x="5" y="598"/>
                  </a:lnTo>
                  <a:lnTo>
                    <a:pt x="7" y="600"/>
                  </a:lnTo>
                  <a:lnTo>
                    <a:pt x="9" y="601"/>
                  </a:lnTo>
                  <a:lnTo>
                    <a:pt x="13" y="602"/>
                  </a:lnTo>
                  <a:lnTo>
                    <a:pt x="15" y="602"/>
                  </a:lnTo>
                  <a:lnTo>
                    <a:pt x="76" y="602"/>
                  </a:lnTo>
                  <a:lnTo>
                    <a:pt x="196" y="602"/>
                  </a:lnTo>
                  <a:lnTo>
                    <a:pt x="286" y="602"/>
                  </a:lnTo>
                  <a:lnTo>
                    <a:pt x="406" y="602"/>
                  </a:lnTo>
                  <a:lnTo>
                    <a:pt x="497" y="602"/>
                  </a:lnTo>
                  <a:lnTo>
                    <a:pt x="617" y="602"/>
                  </a:lnTo>
                  <a:lnTo>
                    <a:pt x="708" y="602"/>
                  </a:lnTo>
                  <a:lnTo>
                    <a:pt x="828" y="602"/>
                  </a:lnTo>
                  <a:lnTo>
                    <a:pt x="889" y="602"/>
                  </a:lnTo>
                  <a:lnTo>
                    <a:pt x="891" y="602"/>
                  </a:lnTo>
                  <a:lnTo>
                    <a:pt x="894" y="601"/>
                  </a:lnTo>
                  <a:lnTo>
                    <a:pt x="896" y="600"/>
                  </a:lnTo>
                  <a:lnTo>
                    <a:pt x="898" y="598"/>
                  </a:lnTo>
                  <a:lnTo>
                    <a:pt x="901" y="596"/>
                  </a:lnTo>
                  <a:lnTo>
                    <a:pt x="902" y="593"/>
                  </a:lnTo>
                  <a:lnTo>
                    <a:pt x="903" y="591"/>
                  </a:lnTo>
                  <a:lnTo>
                    <a:pt x="904" y="587"/>
                  </a:lnTo>
                  <a:lnTo>
                    <a:pt x="903" y="584"/>
                  </a:lnTo>
                  <a:lnTo>
                    <a:pt x="902" y="581"/>
                  </a:lnTo>
                  <a:lnTo>
                    <a:pt x="901" y="579"/>
                  </a:lnTo>
                  <a:lnTo>
                    <a:pt x="898" y="577"/>
                  </a:lnTo>
                  <a:lnTo>
                    <a:pt x="896" y="575"/>
                  </a:lnTo>
                  <a:lnTo>
                    <a:pt x="894" y="573"/>
                  </a:lnTo>
                  <a:lnTo>
                    <a:pt x="891" y="572"/>
                  </a:lnTo>
                  <a:lnTo>
                    <a:pt x="889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60" name="Freeform 373">
              <a:extLst>
                <a:ext uri="{FF2B5EF4-FFF2-40B4-BE49-F238E27FC236}">
                  <a16:creationId xmlns:a16="http://schemas.microsoft.com/office/drawing/2014/main" id="{041B7E94-93E7-AE4E-960E-E713A5D68374}"/>
                </a:ext>
              </a:extLst>
            </p:cNvPr>
            <p:cNvSpPr>
              <a:spLocks/>
            </p:cNvSpPr>
            <p:nvPr/>
          </p:nvSpPr>
          <p:spPr bwMode="auto">
            <a:xfrm>
              <a:off x="8905938" y="4101195"/>
              <a:ext cx="316967" cy="197357"/>
            </a:xfrm>
            <a:custGeom>
              <a:avLst/>
              <a:gdLst>
                <a:gd name="T0" fmla="*/ 77 w 797"/>
                <a:gd name="T1" fmla="*/ 494 h 497"/>
                <a:gd name="T2" fmla="*/ 97 w 797"/>
                <a:gd name="T3" fmla="*/ 483 h 497"/>
                <a:gd name="T4" fmla="*/ 112 w 797"/>
                <a:gd name="T5" fmla="*/ 466 h 497"/>
                <a:gd name="T6" fmla="*/ 120 w 797"/>
                <a:gd name="T7" fmla="*/ 443 h 497"/>
                <a:gd name="T8" fmla="*/ 116 w 797"/>
                <a:gd name="T9" fmla="*/ 416 h 497"/>
                <a:gd name="T10" fmla="*/ 267 w 797"/>
                <a:gd name="T11" fmla="*/ 298 h 497"/>
                <a:gd name="T12" fmla="*/ 300 w 797"/>
                <a:gd name="T13" fmla="*/ 299 h 497"/>
                <a:gd name="T14" fmla="*/ 325 w 797"/>
                <a:gd name="T15" fmla="*/ 287 h 497"/>
                <a:gd name="T16" fmla="*/ 451 w 797"/>
                <a:gd name="T17" fmla="*/ 327 h 497"/>
                <a:gd name="T18" fmla="*/ 454 w 797"/>
                <a:gd name="T19" fmla="*/ 349 h 497"/>
                <a:gd name="T20" fmla="*/ 464 w 797"/>
                <a:gd name="T21" fmla="*/ 369 h 497"/>
                <a:gd name="T22" fmla="*/ 482 w 797"/>
                <a:gd name="T23" fmla="*/ 384 h 497"/>
                <a:gd name="T24" fmla="*/ 505 w 797"/>
                <a:gd name="T25" fmla="*/ 391 h 497"/>
                <a:gd name="T26" fmla="*/ 529 w 797"/>
                <a:gd name="T27" fmla="*/ 389 h 497"/>
                <a:gd name="T28" fmla="*/ 550 w 797"/>
                <a:gd name="T29" fmla="*/ 378 h 497"/>
                <a:gd name="T30" fmla="*/ 564 w 797"/>
                <a:gd name="T31" fmla="*/ 360 h 497"/>
                <a:gd name="T32" fmla="*/ 571 w 797"/>
                <a:gd name="T33" fmla="*/ 337 h 497"/>
                <a:gd name="T34" fmla="*/ 565 w 797"/>
                <a:gd name="T35" fmla="*/ 304 h 497"/>
                <a:gd name="T36" fmla="*/ 724 w 797"/>
                <a:gd name="T37" fmla="*/ 119 h 497"/>
                <a:gd name="T38" fmla="*/ 750 w 797"/>
                <a:gd name="T39" fmla="*/ 119 h 497"/>
                <a:gd name="T40" fmla="*/ 771 w 797"/>
                <a:gd name="T41" fmla="*/ 110 h 497"/>
                <a:gd name="T42" fmla="*/ 787 w 797"/>
                <a:gd name="T43" fmla="*/ 94 h 497"/>
                <a:gd name="T44" fmla="*/ 796 w 797"/>
                <a:gd name="T45" fmla="*/ 72 h 497"/>
                <a:gd name="T46" fmla="*/ 796 w 797"/>
                <a:gd name="T47" fmla="*/ 48 h 497"/>
                <a:gd name="T48" fmla="*/ 787 w 797"/>
                <a:gd name="T49" fmla="*/ 27 h 497"/>
                <a:gd name="T50" fmla="*/ 771 w 797"/>
                <a:gd name="T51" fmla="*/ 10 h 497"/>
                <a:gd name="T52" fmla="*/ 750 w 797"/>
                <a:gd name="T53" fmla="*/ 1 h 497"/>
                <a:gd name="T54" fmla="*/ 725 w 797"/>
                <a:gd name="T55" fmla="*/ 1 h 497"/>
                <a:gd name="T56" fmla="*/ 703 w 797"/>
                <a:gd name="T57" fmla="*/ 10 h 497"/>
                <a:gd name="T58" fmla="*/ 687 w 797"/>
                <a:gd name="T59" fmla="*/ 27 h 497"/>
                <a:gd name="T60" fmla="*/ 678 w 797"/>
                <a:gd name="T61" fmla="*/ 48 h 497"/>
                <a:gd name="T62" fmla="*/ 680 w 797"/>
                <a:gd name="T63" fmla="*/ 79 h 497"/>
                <a:gd name="T64" fmla="*/ 531 w 797"/>
                <a:gd name="T65" fmla="*/ 275 h 497"/>
                <a:gd name="T66" fmla="*/ 504 w 797"/>
                <a:gd name="T67" fmla="*/ 272 h 497"/>
                <a:gd name="T68" fmla="*/ 478 w 797"/>
                <a:gd name="T69" fmla="*/ 281 h 497"/>
                <a:gd name="T70" fmla="*/ 345 w 797"/>
                <a:gd name="T71" fmla="*/ 248 h 497"/>
                <a:gd name="T72" fmla="*/ 344 w 797"/>
                <a:gd name="T73" fmla="*/ 229 h 497"/>
                <a:gd name="T74" fmla="*/ 336 w 797"/>
                <a:gd name="T75" fmla="*/ 207 h 497"/>
                <a:gd name="T76" fmla="*/ 319 w 797"/>
                <a:gd name="T77" fmla="*/ 191 h 497"/>
                <a:gd name="T78" fmla="*/ 298 w 797"/>
                <a:gd name="T79" fmla="*/ 181 h 497"/>
                <a:gd name="T80" fmla="*/ 273 w 797"/>
                <a:gd name="T81" fmla="*/ 181 h 497"/>
                <a:gd name="T82" fmla="*/ 252 w 797"/>
                <a:gd name="T83" fmla="*/ 191 h 497"/>
                <a:gd name="T84" fmla="*/ 236 w 797"/>
                <a:gd name="T85" fmla="*/ 207 h 497"/>
                <a:gd name="T86" fmla="*/ 226 w 797"/>
                <a:gd name="T87" fmla="*/ 229 h 497"/>
                <a:gd name="T88" fmla="*/ 227 w 797"/>
                <a:gd name="T89" fmla="*/ 254 h 497"/>
                <a:gd name="T90" fmla="*/ 86 w 797"/>
                <a:gd name="T91" fmla="*/ 382 h 497"/>
                <a:gd name="T92" fmla="*/ 53 w 797"/>
                <a:gd name="T93" fmla="*/ 377 h 497"/>
                <a:gd name="T94" fmla="*/ 31 w 797"/>
                <a:gd name="T95" fmla="*/ 383 h 497"/>
                <a:gd name="T96" fmla="*/ 13 w 797"/>
                <a:gd name="T97" fmla="*/ 398 h 497"/>
                <a:gd name="T98" fmla="*/ 2 w 797"/>
                <a:gd name="T99" fmla="*/ 419 h 497"/>
                <a:gd name="T100" fmla="*/ 0 w 797"/>
                <a:gd name="T101" fmla="*/ 443 h 497"/>
                <a:gd name="T102" fmla="*/ 6 w 797"/>
                <a:gd name="T103" fmla="*/ 466 h 497"/>
                <a:gd name="T104" fmla="*/ 21 w 797"/>
                <a:gd name="T105" fmla="*/ 483 h 497"/>
                <a:gd name="T106" fmla="*/ 42 w 797"/>
                <a:gd name="T107" fmla="*/ 494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97" h="497">
                  <a:moveTo>
                    <a:pt x="60" y="497"/>
                  </a:moveTo>
                  <a:lnTo>
                    <a:pt x="65" y="497"/>
                  </a:lnTo>
                  <a:lnTo>
                    <a:pt x="72" y="496"/>
                  </a:lnTo>
                  <a:lnTo>
                    <a:pt x="77" y="494"/>
                  </a:lnTo>
                  <a:lnTo>
                    <a:pt x="83" y="493"/>
                  </a:lnTo>
                  <a:lnTo>
                    <a:pt x="89" y="489"/>
                  </a:lnTo>
                  <a:lnTo>
                    <a:pt x="93" y="486"/>
                  </a:lnTo>
                  <a:lnTo>
                    <a:pt x="97" y="483"/>
                  </a:lnTo>
                  <a:lnTo>
                    <a:pt x="102" y="480"/>
                  </a:lnTo>
                  <a:lnTo>
                    <a:pt x="106" y="475"/>
                  </a:lnTo>
                  <a:lnTo>
                    <a:pt x="109" y="470"/>
                  </a:lnTo>
                  <a:lnTo>
                    <a:pt x="112" y="466"/>
                  </a:lnTo>
                  <a:lnTo>
                    <a:pt x="115" y="460"/>
                  </a:lnTo>
                  <a:lnTo>
                    <a:pt x="117" y="455"/>
                  </a:lnTo>
                  <a:lnTo>
                    <a:pt x="119" y="449"/>
                  </a:lnTo>
                  <a:lnTo>
                    <a:pt x="120" y="443"/>
                  </a:lnTo>
                  <a:lnTo>
                    <a:pt x="120" y="437"/>
                  </a:lnTo>
                  <a:lnTo>
                    <a:pt x="119" y="429"/>
                  </a:lnTo>
                  <a:lnTo>
                    <a:pt x="118" y="423"/>
                  </a:lnTo>
                  <a:lnTo>
                    <a:pt x="116" y="416"/>
                  </a:lnTo>
                  <a:lnTo>
                    <a:pt x="114" y="410"/>
                  </a:lnTo>
                  <a:lnTo>
                    <a:pt x="251" y="290"/>
                  </a:lnTo>
                  <a:lnTo>
                    <a:pt x="259" y="295"/>
                  </a:lnTo>
                  <a:lnTo>
                    <a:pt x="267" y="298"/>
                  </a:lnTo>
                  <a:lnTo>
                    <a:pt x="277" y="301"/>
                  </a:lnTo>
                  <a:lnTo>
                    <a:pt x="285" y="302"/>
                  </a:lnTo>
                  <a:lnTo>
                    <a:pt x="293" y="301"/>
                  </a:lnTo>
                  <a:lnTo>
                    <a:pt x="300" y="299"/>
                  </a:lnTo>
                  <a:lnTo>
                    <a:pt x="307" y="297"/>
                  </a:lnTo>
                  <a:lnTo>
                    <a:pt x="313" y="294"/>
                  </a:lnTo>
                  <a:lnTo>
                    <a:pt x="318" y="291"/>
                  </a:lnTo>
                  <a:lnTo>
                    <a:pt x="325" y="287"/>
                  </a:lnTo>
                  <a:lnTo>
                    <a:pt x="329" y="282"/>
                  </a:lnTo>
                  <a:lnTo>
                    <a:pt x="333" y="277"/>
                  </a:lnTo>
                  <a:lnTo>
                    <a:pt x="451" y="324"/>
                  </a:lnTo>
                  <a:lnTo>
                    <a:pt x="451" y="327"/>
                  </a:lnTo>
                  <a:lnTo>
                    <a:pt x="451" y="332"/>
                  </a:lnTo>
                  <a:lnTo>
                    <a:pt x="451" y="337"/>
                  </a:lnTo>
                  <a:lnTo>
                    <a:pt x="452" y="343"/>
                  </a:lnTo>
                  <a:lnTo>
                    <a:pt x="454" y="349"/>
                  </a:lnTo>
                  <a:lnTo>
                    <a:pt x="456" y="354"/>
                  </a:lnTo>
                  <a:lnTo>
                    <a:pt x="458" y="360"/>
                  </a:lnTo>
                  <a:lnTo>
                    <a:pt x="461" y="365"/>
                  </a:lnTo>
                  <a:lnTo>
                    <a:pt x="464" y="369"/>
                  </a:lnTo>
                  <a:lnTo>
                    <a:pt x="469" y="374"/>
                  </a:lnTo>
                  <a:lnTo>
                    <a:pt x="473" y="378"/>
                  </a:lnTo>
                  <a:lnTo>
                    <a:pt x="477" y="381"/>
                  </a:lnTo>
                  <a:lnTo>
                    <a:pt x="482" y="384"/>
                  </a:lnTo>
                  <a:lnTo>
                    <a:pt x="488" y="386"/>
                  </a:lnTo>
                  <a:lnTo>
                    <a:pt x="493" y="389"/>
                  </a:lnTo>
                  <a:lnTo>
                    <a:pt x="499" y="391"/>
                  </a:lnTo>
                  <a:lnTo>
                    <a:pt x="505" y="391"/>
                  </a:lnTo>
                  <a:lnTo>
                    <a:pt x="511" y="392"/>
                  </a:lnTo>
                  <a:lnTo>
                    <a:pt x="518" y="391"/>
                  </a:lnTo>
                  <a:lnTo>
                    <a:pt x="523" y="391"/>
                  </a:lnTo>
                  <a:lnTo>
                    <a:pt x="529" y="389"/>
                  </a:lnTo>
                  <a:lnTo>
                    <a:pt x="535" y="386"/>
                  </a:lnTo>
                  <a:lnTo>
                    <a:pt x="540" y="384"/>
                  </a:lnTo>
                  <a:lnTo>
                    <a:pt x="545" y="381"/>
                  </a:lnTo>
                  <a:lnTo>
                    <a:pt x="550" y="378"/>
                  </a:lnTo>
                  <a:lnTo>
                    <a:pt x="553" y="374"/>
                  </a:lnTo>
                  <a:lnTo>
                    <a:pt x="558" y="369"/>
                  </a:lnTo>
                  <a:lnTo>
                    <a:pt x="561" y="365"/>
                  </a:lnTo>
                  <a:lnTo>
                    <a:pt x="564" y="360"/>
                  </a:lnTo>
                  <a:lnTo>
                    <a:pt x="567" y="354"/>
                  </a:lnTo>
                  <a:lnTo>
                    <a:pt x="568" y="349"/>
                  </a:lnTo>
                  <a:lnTo>
                    <a:pt x="570" y="343"/>
                  </a:lnTo>
                  <a:lnTo>
                    <a:pt x="571" y="337"/>
                  </a:lnTo>
                  <a:lnTo>
                    <a:pt x="571" y="332"/>
                  </a:lnTo>
                  <a:lnTo>
                    <a:pt x="570" y="322"/>
                  </a:lnTo>
                  <a:lnTo>
                    <a:pt x="568" y="312"/>
                  </a:lnTo>
                  <a:lnTo>
                    <a:pt x="565" y="304"/>
                  </a:lnTo>
                  <a:lnTo>
                    <a:pt x="560" y="296"/>
                  </a:lnTo>
                  <a:lnTo>
                    <a:pt x="711" y="114"/>
                  </a:lnTo>
                  <a:lnTo>
                    <a:pt x="717" y="117"/>
                  </a:lnTo>
                  <a:lnTo>
                    <a:pt x="724" y="119"/>
                  </a:lnTo>
                  <a:lnTo>
                    <a:pt x="730" y="120"/>
                  </a:lnTo>
                  <a:lnTo>
                    <a:pt x="737" y="120"/>
                  </a:lnTo>
                  <a:lnTo>
                    <a:pt x="743" y="120"/>
                  </a:lnTo>
                  <a:lnTo>
                    <a:pt x="750" y="119"/>
                  </a:lnTo>
                  <a:lnTo>
                    <a:pt x="755" y="118"/>
                  </a:lnTo>
                  <a:lnTo>
                    <a:pt x="760" y="116"/>
                  </a:lnTo>
                  <a:lnTo>
                    <a:pt x="766" y="113"/>
                  </a:lnTo>
                  <a:lnTo>
                    <a:pt x="771" y="110"/>
                  </a:lnTo>
                  <a:lnTo>
                    <a:pt x="775" y="106"/>
                  </a:lnTo>
                  <a:lnTo>
                    <a:pt x="780" y="103"/>
                  </a:lnTo>
                  <a:lnTo>
                    <a:pt x="784" y="99"/>
                  </a:lnTo>
                  <a:lnTo>
                    <a:pt x="787" y="94"/>
                  </a:lnTo>
                  <a:lnTo>
                    <a:pt x="790" y="89"/>
                  </a:lnTo>
                  <a:lnTo>
                    <a:pt x="792" y="84"/>
                  </a:lnTo>
                  <a:lnTo>
                    <a:pt x="795" y="79"/>
                  </a:lnTo>
                  <a:lnTo>
                    <a:pt x="796" y="72"/>
                  </a:lnTo>
                  <a:lnTo>
                    <a:pt x="797" y="67"/>
                  </a:lnTo>
                  <a:lnTo>
                    <a:pt x="797" y="60"/>
                  </a:lnTo>
                  <a:lnTo>
                    <a:pt x="797" y="54"/>
                  </a:lnTo>
                  <a:lnTo>
                    <a:pt x="796" y="48"/>
                  </a:lnTo>
                  <a:lnTo>
                    <a:pt x="795" y="42"/>
                  </a:lnTo>
                  <a:lnTo>
                    <a:pt x="792" y="37"/>
                  </a:lnTo>
                  <a:lnTo>
                    <a:pt x="790" y="31"/>
                  </a:lnTo>
                  <a:lnTo>
                    <a:pt x="787" y="27"/>
                  </a:lnTo>
                  <a:lnTo>
                    <a:pt x="784" y="22"/>
                  </a:lnTo>
                  <a:lnTo>
                    <a:pt x="780" y="17"/>
                  </a:lnTo>
                  <a:lnTo>
                    <a:pt x="775" y="14"/>
                  </a:lnTo>
                  <a:lnTo>
                    <a:pt x="771" y="10"/>
                  </a:lnTo>
                  <a:lnTo>
                    <a:pt x="766" y="8"/>
                  </a:lnTo>
                  <a:lnTo>
                    <a:pt x="760" y="5"/>
                  </a:lnTo>
                  <a:lnTo>
                    <a:pt x="755" y="2"/>
                  </a:lnTo>
                  <a:lnTo>
                    <a:pt x="750" y="1"/>
                  </a:lnTo>
                  <a:lnTo>
                    <a:pt x="743" y="0"/>
                  </a:lnTo>
                  <a:lnTo>
                    <a:pt x="737" y="0"/>
                  </a:lnTo>
                  <a:lnTo>
                    <a:pt x="731" y="0"/>
                  </a:lnTo>
                  <a:lnTo>
                    <a:pt x="725" y="1"/>
                  </a:lnTo>
                  <a:lnTo>
                    <a:pt x="719" y="2"/>
                  </a:lnTo>
                  <a:lnTo>
                    <a:pt x="713" y="5"/>
                  </a:lnTo>
                  <a:lnTo>
                    <a:pt x="709" y="8"/>
                  </a:lnTo>
                  <a:lnTo>
                    <a:pt x="703" y="10"/>
                  </a:lnTo>
                  <a:lnTo>
                    <a:pt x="699" y="14"/>
                  </a:lnTo>
                  <a:lnTo>
                    <a:pt x="695" y="17"/>
                  </a:lnTo>
                  <a:lnTo>
                    <a:pt x="691" y="22"/>
                  </a:lnTo>
                  <a:lnTo>
                    <a:pt x="687" y="27"/>
                  </a:lnTo>
                  <a:lnTo>
                    <a:pt x="684" y="31"/>
                  </a:lnTo>
                  <a:lnTo>
                    <a:pt x="682" y="37"/>
                  </a:lnTo>
                  <a:lnTo>
                    <a:pt x="680" y="42"/>
                  </a:lnTo>
                  <a:lnTo>
                    <a:pt x="678" y="48"/>
                  </a:lnTo>
                  <a:lnTo>
                    <a:pt x="677" y="54"/>
                  </a:lnTo>
                  <a:lnTo>
                    <a:pt x="677" y="60"/>
                  </a:lnTo>
                  <a:lnTo>
                    <a:pt x="678" y="70"/>
                  </a:lnTo>
                  <a:lnTo>
                    <a:pt x="680" y="79"/>
                  </a:lnTo>
                  <a:lnTo>
                    <a:pt x="683" y="87"/>
                  </a:lnTo>
                  <a:lnTo>
                    <a:pt x="688" y="96"/>
                  </a:lnTo>
                  <a:lnTo>
                    <a:pt x="537" y="277"/>
                  </a:lnTo>
                  <a:lnTo>
                    <a:pt x="531" y="275"/>
                  </a:lnTo>
                  <a:lnTo>
                    <a:pt x="524" y="273"/>
                  </a:lnTo>
                  <a:lnTo>
                    <a:pt x="518" y="272"/>
                  </a:lnTo>
                  <a:lnTo>
                    <a:pt x="511" y="271"/>
                  </a:lnTo>
                  <a:lnTo>
                    <a:pt x="504" y="272"/>
                  </a:lnTo>
                  <a:lnTo>
                    <a:pt x="496" y="273"/>
                  </a:lnTo>
                  <a:lnTo>
                    <a:pt x="490" y="275"/>
                  </a:lnTo>
                  <a:lnTo>
                    <a:pt x="484" y="278"/>
                  </a:lnTo>
                  <a:lnTo>
                    <a:pt x="478" y="281"/>
                  </a:lnTo>
                  <a:lnTo>
                    <a:pt x="472" y="286"/>
                  </a:lnTo>
                  <a:lnTo>
                    <a:pt x="467" y="291"/>
                  </a:lnTo>
                  <a:lnTo>
                    <a:pt x="463" y="295"/>
                  </a:lnTo>
                  <a:lnTo>
                    <a:pt x="345" y="248"/>
                  </a:lnTo>
                  <a:lnTo>
                    <a:pt x="345" y="245"/>
                  </a:lnTo>
                  <a:lnTo>
                    <a:pt x="345" y="240"/>
                  </a:lnTo>
                  <a:lnTo>
                    <a:pt x="345" y="235"/>
                  </a:lnTo>
                  <a:lnTo>
                    <a:pt x="344" y="229"/>
                  </a:lnTo>
                  <a:lnTo>
                    <a:pt x="343" y="223"/>
                  </a:lnTo>
                  <a:lnTo>
                    <a:pt x="341" y="218"/>
                  </a:lnTo>
                  <a:lnTo>
                    <a:pt x="339" y="213"/>
                  </a:lnTo>
                  <a:lnTo>
                    <a:pt x="336" y="207"/>
                  </a:lnTo>
                  <a:lnTo>
                    <a:pt x="332" y="203"/>
                  </a:lnTo>
                  <a:lnTo>
                    <a:pt x="328" y="199"/>
                  </a:lnTo>
                  <a:lnTo>
                    <a:pt x="324" y="194"/>
                  </a:lnTo>
                  <a:lnTo>
                    <a:pt x="319" y="191"/>
                  </a:lnTo>
                  <a:lnTo>
                    <a:pt x="314" y="188"/>
                  </a:lnTo>
                  <a:lnTo>
                    <a:pt x="309" y="186"/>
                  </a:lnTo>
                  <a:lnTo>
                    <a:pt x="303" y="184"/>
                  </a:lnTo>
                  <a:lnTo>
                    <a:pt x="298" y="181"/>
                  </a:lnTo>
                  <a:lnTo>
                    <a:pt x="292" y="181"/>
                  </a:lnTo>
                  <a:lnTo>
                    <a:pt x="285" y="180"/>
                  </a:lnTo>
                  <a:lnTo>
                    <a:pt x="280" y="181"/>
                  </a:lnTo>
                  <a:lnTo>
                    <a:pt x="273" y="181"/>
                  </a:lnTo>
                  <a:lnTo>
                    <a:pt x="268" y="184"/>
                  </a:lnTo>
                  <a:lnTo>
                    <a:pt x="262" y="186"/>
                  </a:lnTo>
                  <a:lnTo>
                    <a:pt x="257" y="188"/>
                  </a:lnTo>
                  <a:lnTo>
                    <a:pt x="252" y="191"/>
                  </a:lnTo>
                  <a:lnTo>
                    <a:pt x="248" y="194"/>
                  </a:lnTo>
                  <a:lnTo>
                    <a:pt x="243" y="199"/>
                  </a:lnTo>
                  <a:lnTo>
                    <a:pt x="239" y="203"/>
                  </a:lnTo>
                  <a:lnTo>
                    <a:pt x="236" y="207"/>
                  </a:lnTo>
                  <a:lnTo>
                    <a:pt x="233" y="213"/>
                  </a:lnTo>
                  <a:lnTo>
                    <a:pt x="230" y="218"/>
                  </a:lnTo>
                  <a:lnTo>
                    <a:pt x="228" y="223"/>
                  </a:lnTo>
                  <a:lnTo>
                    <a:pt x="226" y="229"/>
                  </a:lnTo>
                  <a:lnTo>
                    <a:pt x="225" y="235"/>
                  </a:lnTo>
                  <a:lnTo>
                    <a:pt x="225" y="240"/>
                  </a:lnTo>
                  <a:lnTo>
                    <a:pt x="226" y="248"/>
                  </a:lnTo>
                  <a:lnTo>
                    <a:pt x="227" y="254"/>
                  </a:lnTo>
                  <a:lnTo>
                    <a:pt x="229" y="261"/>
                  </a:lnTo>
                  <a:lnTo>
                    <a:pt x="231" y="267"/>
                  </a:lnTo>
                  <a:lnTo>
                    <a:pt x="94" y="387"/>
                  </a:lnTo>
                  <a:lnTo>
                    <a:pt x="86" y="382"/>
                  </a:lnTo>
                  <a:lnTo>
                    <a:pt x="78" y="379"/>
                  </a:lnTo>
                  <a:lnTo>
                    <a:pt x="68" y="377"/>
                  </a:lnTo>
                  <a:lnTo>
                    <a:pt x="60" y="377"/>
                  </a:lnTo>
                  <a:lnTo>
                    <a:pt x="53" y="377"/>
                  </a:lnTo>
                  <a:lnTo>
                    <a:pt x="47" y="378"/>
                  </a:lnTo>
                  <a:lnTo>
                    <a:pt x="42" y="379"/>
                  </a:lnTo>
                  <a:lnTo>
                    <a:pt x="36" y="381"/>
                  </a:lnTo>
                  <a:lnTo>
                    <a:pt x="31" y="383"/>
                  </a:lnTo>
                  <a:lnTo>
                    <a:pt x="26" y="386"/>
                  </a:lnTo>
                  <a:lnTo>
                    <a:pt x="21" y="391"/>
                  </a:lnTo>
                  <a:lnTo>
                    <a:pt x="17" y="394"/>
                  </a:lnTo>
                  <a:lnTo>
                    <a:pt x="13" y="398"/>
                  </a:lnTo>
                  <a:lnTo>
                    <a:pt x="9" y="402"/>
                  </a:lnTo>
                  <a:lnTo>
                    <a:pt x="6" y="408"/>
                  </a:lnTo>
                  <a:lnTo>
                    <a:pt x="4" y="413"/>
                  </a:lnTo>
                  <a:lnTo>
                    <a:pt x="2" y="419"/>
                  </a:lnTo>
                  <a:lnTo>
                    <a:pt x="1" y="425"/>
                  </a:lnTo>
                  <a:lnTo>
                    <a:pt x="0" y="430"/>
                  </a:lnTo>
                  <a:lnTo>
                    <a:pt x="0" y="437"/>
                  </a:lnTo>
                  <a:lnTo>
                    <a:pt x="0" y="443"/>
                  </a:lnTo>
                  <a:lnTo>
                    <a:pt x="1" y="449"/>
                  </a:lnTo>
                  <a:lnTo>
                    <a:pt x="2" y="455"/>
                  </a:lnTo>
                  <a:lnTo>
                    <a:pt x="4" y="460"/>
                  </a:lnTo>
                  <a:lnTo>
                    <a:pt x="6" y="466"/>
                  </a:lnTo>
                  <a:lnTo>
                    <a:pt x="9" y="470"/>
                  </a:lnTo>
                  <a:lnTo>
                    <a:pt x="13" y="475"/>
                  </a:lnTo>
                  <a:lnTo>
                    <a:pt x="17" y="480"/>
                  </a:lnTo>
                  <a:lnTo>
                    <a:pt x="21" y="483"/>
                  </a:lnTo>
                  <a:lnTo>
                    <a:pt x="26" y="486"/>
                  </a:lnTo>
                  <a:lnTo>
                    <a:pt x="31" y="489"/>
                  </a:lnTo>
                  <a:lnTo>
                    <a:pt x="36" y="493"/>
                  </a:lnTo>
                  <a:lnTo>
                    <a:pt x="42" y="494"/>
                  </a:lnTo>
                  <a:lnTo>
                    <a:pt x="47" y="496"/>
                  </a:lnTo>
                  <a:lnTo>
                    <a:pt x="53" y="497"/>
                  </a:lnTo>
                  <a:lnTo>
                    <a:pt x="60" y="49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2"/>
                </a:solidFill>
              </a:endParaRPr>
            </a:p>
          </p:txBody>
        </p:sp>
      </p:grpSp>
      <p:sp>
        <p:nvSpPr>
          <p:cNvPr id="76" name="TextBox 75">
            <a:extLst>
              <a:ext uri="{FF2B5EF4-FFF2-40B4-BE49-F238E27FC236}">
                <a16:creationId xmlns:a16="http://schemas.microsoft.com/office/drawing/2014/main" id="{74035699-04A1-AB4E-BD47-3ACB0C0E2BBE}"/>
              </a:ext>
            </a:extLst>
          </p:cNvPr>
          <p:cNvSpPr txBox="1"/>
          <p:nvPr/>
        </p:nvSpPr>
        <p:spPr>
          <a:xfrm>
            <a:off x="6712046" y="5950059"/>
            <a:ext cx="47429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Poppins Light" pitchFamily="2" charset="77"/>
                <a:ea typeface="Lato Light" panose="020F0502020204030203" pitchFamily="34" charset="0"/>
                <a:cs typeface="Poppins Light" pitchFamily="2" charset="77"/>
              </a:rPr>
              <a:t>Business professionals like you connecting to share advice, promotions only work as well.</a:t>
            </a:r>
          </a:p>
        </p:txBody>
      </p:sp>
      <p:sp>
        <p:nvSpPr>
          <p:cNvPr id="15" name="CuadroTexto 350">
            <a:extLst>
              <a:ext uri="{FF2B5EF4-FFF2-40B4-BE49-F238E27FC236}">
                <a16:creationId xmlns:a16="http://schemas.microsoft.com/office/drawing/2014/main" id="{A90A886C-EDB6-1348-89D7-DF90F336D5E0}"/>
              </a:ext>
            </a:extLst>
          </p:cNvPr>
          <p:cNvSpPr txBox="1"/>
          <p:nvPr/>
        </p:nvSpPr>
        <p:spPr>
          <a:xfrm>
            <a:off x="6328194" y="1071658"/>
            <a:ext cx="1172147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Century Gothic" panose="020B0502020202020204" pitchFamily="34" charset="0"/>
                <a:ea typeface="Lato Heavy" charset="0"/>
                <a:cs typeface="Poppins" pitchFamily="2" charset="77"/>
              </a:rPr>
              <a:t>Bar Charts Infographics</a:t>
            </a:r>
          </a:p>
        </p:txBody>
      </p:sp>
      <p:sp>
        <p:nvSpPr>
          <p:cNvPr id="16" name="CuadroTexto 351">
            <a:extLst>
              <a:ext uri="{FF2B5EF4-FFF2-40B4-BE49-F238E27FC236}">
                <a16:creationId xmlns:a16="http://schemas.microsoft.com/office/drawing/2014/main" id="{9A4444DC-A377-DE41-A93C-DF5478A63A7F}"/>
              </a:ext>
            </a:extLst>
          </p:cNvPr>
          <p:cNvSpPr txBox="1"/>
          <p:nvPr/>
        </p:nvSpPr>
        <p:spPr>
          <a:xfrm>
            <a:off x="7816943" y="2426170"/>
            <a:ext cx="87437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  <a:cs typeface="Poppins Light" pitchFamily="2" charset="77"/>
              </a:rPr>
              <a:t>Analysis of different brands and products.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E2E1C49-3E28-F446-B5DC-C1A44ED5CBED}"/>
              </a:ext>
            </a:extLst>
          </p:cNvPr>
          <p:cNvSpPr/>
          <p:nvPr/>
        </p:nvSpPr>
        <p:spPr>
          <a:xfrm>
            <a:off x="11079729" y="3215052"/>
            <a:ext cx="2223656" cy="387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E3A5777-22E7-824D-8851-EF009B6DEEE6}"/>
              </a:ext>
            </a:extLst>
          </p:cNvPr>
          <p:cNvGrpSpPr/>
          <p:nvPr/>
        </p:nvGrpSpPr>
        <p:grpSpPr>
          <a:xfrm>
            <a:off x="3989034" y="9140687"/>
            <a:ext cx="2676897" cy="1198315"/>
            <a:chOff x="1228823" y="4384759"/>
            <a:chExt cx="2676897" cy="1198315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DDB2B0D-8A28-564F-A289-C863E1B62B94}"/>
                </a:ext>
              </a:extLst>
            </p:cNvPr>
            <p:cNvSpPr/>
            <p:nvPr/>
          </p:nvSpPr>
          <p:spPr>
            <a:xfrm flipH="1">
              <a:off x="1228823" y="4384759"/>
              <a:ext cx="2263756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Poppins Light" pitchFamily="2" charset="77"/>
                  <a:ea typeface="Roboto Medium" panose="02000000000000000000" pitchFamily="2" charset="0"/>
                  <a:cs typeface="Poppins Light" pitchFamily="2" charset="77"/>
                </a:rPr>
                <a:t>5.36%</a:t>
              </a:r>
              <a:endParaRPr lang="en-US" sz="7200" dirty="0">
                <a:latin typeface="Poppins Light" pitchFamily="2" charset="77"/>
                <a:ea typeface="Roboto Medium" panose="02000000000000000000" pitchFamily="2" charset="0"/>
                <a:cs typeface="Poppins Light" pitchFamily="2" charset="77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55CC616-07E3-A442-84EF-215ADA59B40E}"/>
                </a:ext>
              </a:extLst>
            </p:cNvPr>
            <p:cNvSpPr txBox="1"/>
            <p:nvPr/>
          </p:nvSpPr>
          <p:spPr>
            <a:xfrm flipH="1">
              <a:off x="1228824" y="4957903"/>
              <a:ext cx="2676896" cy="6251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4080"/>
                </a:lnSpc>
              </a:pPr>
              <a:r>
                <a:rPr lang="en-US" sz="3600" dirty="0">
                  <a:solidFill>
                    <a:schemeClr val="accent1"/>
                  </a:solidFill>
                  <a:latin typeface="Poppins Medium" pitchFamily="2" charset="77"/>
                  <a:ea typeface="Lato Light" panose="020F0502020204030203" pitchFamily="34" charset="0"/>
                  <a:cs typeface="Poppins Medium" pitchFamily="2" charset="77"/>
                </a:rPr>
                <a:t>Business</a:t>
              </a:r>
            </a:p>
          </p:txBody>
        </p:sp>
      </p:grpSp>
      <p:sp>
        <p:nvSpPr>
          <p:cNvPr id="21" name="Oval 20">
            <a:extLst>
              <a:ext uri="{FF2B5EF4-FFF2-40B4-BE49-F238E27FC236}">
                <a16:creationId xmlns:a16="http://schemas.microsoft.com/office/drawing/2014/main" id="{E4BE9B33-587C-5545-B6CD-08449E6E0F20}"/>
              </a:ext>
            </a:extLst>
          </p:cNvPr>
          <p:cNvSpPr/>
          <p:nvPr/>
        </p:nvSpPr>
        <p:spPr>
          <a:xfrm>
            <a:off x="1860457" y="8776926"/>
            <a:ext cx="1721119" cy="172111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7E32AFE-B34E-5149-9459-E3C16B06935A}"/>
              </a:ext>
            </a:extLst>
          </p:cNvPr>
          <p:cNvGrpSpPr/>
          <p:nvPr/>
        </p:nvGrpSpPr>
        <p:grpSpPr>
          <a:xfrm>
            <a:off x="2372509" y="9238737"/>
            <a:ext cx="677308" cy="677304"/>
            <a:chOff x="8882016" y="4101195"/>
            <a:chExt cx="360824" cy="360824"/>
          </a:xfrm>
          <a:solidFill>
            <a:schemeClr val="bg1"/>
          </a:solidFill>
        </p:grpSpPr>
        <p:sp>
          <p:nvSpPr>
            <p:cNvPr id="23" name="Freeform 372">
              <a:extLst>
                <a:ext uri="{FF2B5EF4-FFF2-40B4-BE49-F238E27FC236}">
                  <a16:creationId xmlns:a16="http://schemas.microsoft.com/office/drawing/2014/main" id="{9921BE80-3366-364E-86AE-FA6C463E3349}"/>
                </a:ext>
              </a:extLst>
            </p:cNvPr>
            <p:cNvSpPr>
              <a:spLocks/>
            </p:cNvSpPr>
            <p:nvPr/>
          </p:nvSpPr>
          <p:spPr bwMode="auto">
            <a:xfrm>
              <a:off x="8882016" y="4220805"/>
              <a:ext cx="360824" cy="241214"/>
            </a:xfrm>
            <a:custGeom>
              <a:avLst/>
              <a:gdLst>
                <a:gd name="T0" fmla="*/ 843 w 904"/>
                <a:gd name="T1" fmla="*/ 572 h 602"/>
                <a:gd name="T2" fmla="*/ 843 w 904"/>
                <a:gd name="T3" fmla="*/ 12 h 602"/>
                <a:gd name="T4" fmla="*/ 841 w 904"/>
                <a:gd name="T5" fmla="*/ 7 h 602"/>
                <a:gd name="T6" fmla="*/ 836 w 904"/>
                <a:gd name="T7" fmla="*/ 3 h 602"/>
                <a:gd name="T8" fmla="*/ 831 w 904"/>
                <a:gd name="T9" fmla="*/ 1 h 602"/>
                <a:gd name="T10" fmla="*/ 708 w 904"/>
                <a:gd name="T11" fmla="*/ 0 h 602"/>
                <a:gd name="T12" fmla="*/ 702 w 904"/>
                <a:gd name="T13" fmla="*/ 2 h 602"/>
                <a:gd name="T14" fmla="*/ 697 w 904"/>
                <a:gd name="T15" fmla="*/ 5 h 602"/>
                <a:gd name="T16" fmla="*/ 694 w 904"/>
                <a:gd name="T17" fmla="*/ 9 h 602"/>
                <a:gd name="T18" fmla="*/ 693 w 904"/>
                <a:gd name="T19" fmla="*/ 16 h 602"/>
                <a:gd name="T20" fmla="*/ 632 w 904"/>
                <a:gd name="T21" fmla="*/ 572 h 602"/>
                <a:gd name="T22" fmla="*/ 632 w 904"/>
                <a:gd name="T23" fmla="*/ 283 h 602"/>
                <a:gd name="T24" fmla="*/ 630 w 904"/>
                <a:gd name="T25" fmla="*/ 277 h 602"/>
                <a:gd name="T26" fmla="*/ 626 w 904"/>
                <a:gd name="T27" fmla="*/ 274 h 602"/>
                <a:gd name="T28" fmla="*/ 621 w 904"/>
                <a:gd name="T29" fmla="*/ 271 h 602"/>
                <a:gd name="T30" fmla="*/ 497 w 904"/>
                <a:gd name="T31" fmla="*/ 271 h 602"/>
                <a:gd name="T32" fmla="*/ 491 w 904"/>
                <a:gd name="T33" fmla="*/ 272 h 602"/>
                <a:gd name="T34" fmla="*/ 487 w 904"/>
                <a:gd name="T35" fmla="*/ 275 h 602"/>
                <a:gd name="T36" fmla="*/ 483 w 904"/>
                <a:gd name="T37" fmla="*/ 281 h 602"/>
                <a:gd name="T38" fmla="*/ 482 w 904"/>
                <a:gd name="T39" fmla="*/ 286 h 602"/>
                <a:gd name="T40" fmla="*/ 421 w 904"/>
                <a:gd name="T41" fmla="*/ 572 h 602"/>
                <a:gd name="T42" fmla="*/ 421 w 904"/>
                <a:gd name="T43" fmla="*/ 193 h 602"/>
                <a:gd name="T44" fmla="*/ 419 w 904"/>
                <a:gd name="T45" fmla="*/ 187 h 602"/>
                <a:gd name="T46" fmla="*/ 415 w 904"/>
                <a:gd name="T47" fmla="*/ 183 h 602"/>
                <a:gd name="T48" fmla="*/ 409 w 904"/>
                <a:gd name="T49" fmla="*/ 181 h 602"/>
                <a:gd name="T50" fmla="*/ 286 w 904"/>
                <a:gd name="T51" fmla="*/ 181 h 602"/>
                <a:gd name="T52" fmla="*/ 281 w 904"/>
                <a:gd name="T53" fmla="*/ 182 h 602"/>
                <a:gd name="T54" fmla="*/ 275 w 904"/>
                <a:gd name="T55" fmla="*/ 185 h 602"/>
                <a:gd name="T56" fmla="*/ 272 w 904"/>
                <a:gd name="T57" fmla="*/ 190 h 602"/>
                <a:gd name="T58" fmla="*/ 271 w 904"/>
                <a:gd name="T59" fmla="*/ 196 h 602"/>
                <a:gd name="T60" fmla="*/ 211 w 904"/>
                <a:gd name="T61" fmla="*/ 572 h 602"/>
                <a:gd name="T62" fmla="*/ 211 w 904"/>
                <a:gd name="T63" fmla="*/ 404 h 602"/>
                <a:gd name="T64" fmla="*/ 209 w 904"/>
                <a:gd name="T65" fmla="*/ 399 h 602"/>
                <a:gd name="T66" fmla="*/ 205 w 904"/>
                <a:gd name="T67" fmla="*/ 394 h 602"/>
                <a:gd name="T68" fmla="*/ 199 w 904"/>
                <a:gd name="T69" fmla="*/ 392 h 602"/>
                <a:gd name="T70" fmla="*/ 76 w 904"/>
                <a:gd name="T71" fmla="*/ 391 h 602"/>
                <a:gd name="T72" fmla="*/ 69 w 904"/>
                <a:gd name="T73" fmla="*/ 392 h 602"/>
                <a:gd name="T74" fmla="*/ 65 w 904"/>
                <a:gd name="T75" fmla="*/ 396 h 602"/>
                <a:gd name="T76" fmla="*/ 62 w 904"/>
                <a:gd name="T77" fmla="*/ 401 h 602"/>
                <a:gd name="T78" fmla="*/ 61 w 904"/>
                <a:gd name="T79" fmla="*/ 406 h 602"/>
                <a:gd name="T80" fmla="*/ 15 w 904"/>
                <a:gd name="T81" fmla="*/ 572 h 602"/>
                <a:gd name="T82" fmla="*/ 9 w 904"/>
                <a:gd name="T83" fmla="*/ 573 h 602"/>
                <a:gd name="T84" fmla="*/ 5 w 904"/>
                <a:gd name="T85" fmla="*/ 577 h 602"/>
                <a:gd name="T86" fmla="*/ 2 w 904"/>
                <a:gd name="T87" fmla="*/ 581 h 602"/>
                <a:gd name="T88" fmla="*/ 0 w 904"/>
                <a:gd name="T89" fmla="*/ 587 h 602"/>
                <a:gd name="T90" fmla="*/ 2 w 904"/>
                <a:gd name="T91" fmla="*/ 593 h 602"/>
                <a:gd name="T92" fmla="*/ 5 w 904"/>
                <a:gd name="T93" fmla="*/ 598 h 602"/>
                <a:gd name="T94" fmla="*/ 9 w 904"/>
                <a:gd name="T95" fmla="*/ 601 h 602"/>
                <a:gd name="T96" fmla="*/ 15 w 904"/>
                <a:gd name="T97" fmla="*/ 602 h 602"/>
                <a:gd name="T98" fmla="*/ 196 w 904"/>
                <a:gd name="T99" fmla="*/ 602 h 602"/>
                <a:gd name="T100" fmla="*/ 406 w 904"/>
                <a:gd name="T101" fmla="*/ 602 h 602"/>
                <a:gd name="T102" fmla="*/ 617 w 904"/>
                <a:gd name="T103" fmla="*/ 602 h 602"/>
                <a:gd name="T104" fmla="*/ 828 w 904"/>
                <a:gd name="T105" fmla="*/ 602 h 602"/>
                <a:gd name="T106" fmla="*/ 891 w 904"/>
                <a:gd name="T107" fmla="*/ 602 h 602"/>
                <a:gd name="T108" fmla="*/ 896 w 904"/>
                <a:gd name="T109" fmla="*/ 600 h 602"/>
                <a:gd name="T110" fmla="*/ 901 w 904"/>
                <a:gd name="T111" fmla="*/ 596 h 602"/>
                <a:gd name="T112" fmla="*/ 903 w 904"/>
                <a:gd name="T113" fmla="*/ 591 h 602"/>
                <a:gd name="T114" fmla="*/ 903 w 904"/>
                <a:gd name="T115" fmla="*/ 584 h 602"/>
                <a:gd name="T116" fmla="*/ 901 w 904"/>
                <a:gd name="T117" fmla="*/ 579 h 602"/>
                <a:gd name="T118" fmla="*/ 896 w 904"/>
                <a:gd name="T119" fmla="*/ 575 h 602"/>
                <a:gd name="T120" fmla="*/ 891 w 904"/>
                <a:gd name="T121" fmla="*/ 572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04" h="602">
                  <a:moveTo>
                    <a:pt x="889" y="572"/>
                  </a:moveTo>
                  <a:lnTo>
                    <a:pt x="843" y="572"/>
                  </a:lnTo>
                  <a:lnTo>
                    <a:pt x="843" y="16"/>
                  </a:lnTo>
                  <a:lnTo>
                    <a:pt x="843" y="12"/>
                  </a:lnTo>
                  <a:lnTo>
                    <a:pt x="842" y="9"/>
                  </a:lnTo>
                  <a:lnTo>
                    <a:pt x="841" y="7"/>
                  </a:lnTo>
                  <a:lnTo>
                    <a:pt x="838" y="5"/>
                  </a:lnTo>
                  <a:lnTo>
                    <a:pt x="836" y="3"/>
                  </a:lnTo>
                  <a:lnTo>
                    <a:pt x="834" y="2"/>
                  </a:lnTo>
                  <a:lnTo>
                    <a:pt x="831" y="1"/>
                  </a:lnTo>
                  <a:lnTo>
                    <a:pt x="828" y="1"/>
                  </a:lnTo>
                  <a:lnTo>
                    <a:pt x="708" y="0"/>
                  </a:lnTo>
                  <a:lnTo>
                    <a:pt x="704" y="1"/>
                  </a:lnTo>
                  <a:lnTo>
                    <a:pt x="702" y="2"/>
                  </a:lnTo>
                  <a:lnTo>
                    <a:pt x="699" y="3"/>
                  </a:lnTo>
                  <a:lnTo>
                    <a:pt x="697" y="5"/>
                  </a:lnTo>
                  <a:lnTo>
                    <a:pt x="695" y="7"/>
                  </a:lnTo>
                  <a:lnTo>
                    <a:pt x="694" y="9"/>
                  </a:lnTo>
                  <a:lnTo>
                    <a:pt x="693" y="12"/>
                  </a:lnTo>
                  <a:lnTo>
                    <a:pt x="693" y="16"/>
                  </a:lnTo>
                  <a:lnTo>
                    <a:pt x="693" y="572"/>
                  </a:lnTo>
                  <a:lnTo>
                    <a:pt x="632" y="572"/>
                  </a:lnTo>
                  <a:lnTo>
                    <a:pt x="632" y="286"/>
                  </a:lnTo>
                  <a:lnTo>
                    <a:pt x="632" y="283"/>
                  </a:lnTo>
                  <a:lnTo>
                    <a:pt x="631" y="281"/>
                  </a:lnTo>
                  <a:lnTo>
                    <a:pt x="630" y="277"/>
                  </a:lnTo>
                  <a:lnTo>
                    <a:pt x="628" y="275"/>
                  </a:lnTo>
                  <a:lnTo>
                    <a:pt x="626" y="274"/>
                  </a:lnTo>
                  <a:lnTo>
                    <a:pt x="623" y="272"/>
                  </a:lnTo>
                  <a:lnTo>
                    <a:pt x="621" y="271"/>
                  </a:lnTo>
                  <a:lnTo>
                    <a:pt x="617" y="271"/>
                  </a:lnTo>
                  <a:lnTo>
                    <a:pt x="497" y="271"/>
                  </a:lnTo>
                  <a:lnTo>
                    <a:pt x="494" y="271"/>
                  </a:lnTo>
                  <a:lnTo>
                    <a:pt x="491" y="272"/>
                  </a:lnTo>
                  <a:lnTo>
                    <a:pt x="489" y="274"/>
                  </a:lnTo>
                  <a:lnTo>
                    <a:pt x="487" y="275"/>
                  </a:lnTo>
                  <a:lnTo>
                    <a:pt x="484" y="277"/>
                  </a:lnTo>
                  <a:lnTo>
                    <a:pt x="483" y="281"/>
                  </a:lnTo>
                  <a:lnTo>
                    <a:pt x="482" y="283"/>
                  </a:lnTo>
                  <a:lnTo>
                    <a:pt x="482" y="286"/>
                  </a:lnTo>
                  <a:lnTo>
                    <a:pt x="482" y="572"/>
                  </a:lnTo>
                  <a:lnTo>
                    <a:pt x="421" y="572"/>
                  </a:lnTo>
                  <a:lnTo>
                    <a:pt x="421" y="196"/>
                  </a:lnTo>
                  <a:lnTo>
                    <a:pt x="421" y="193"/>
                  </a:lnTo>
                  <a:lnTo>
                    <a:pt x="420" y="190"/>
                  </a:lnTo>
                  <a:lnTo>
                    <a:pt x="419" y="187"/>
                  </a:lnTo>
                  <a:lnTo>
                    <a:pt x="417" y="185"/>
                  </a:lnTo>
                  <a:lnTo>
                    <a:pt x="415" y="183"/>
                  </a:lnTo>
                  <a:lnTo>
                    <a:pt x="413" y="182"/>
                  </a:lnTo>
                  <a:lnTo>
                    <a:pt x="409" y="181"/>
                  </a:lnTo>
                  <a:lnTo>
                    <a:pt x="406" y="181"/>
                  </a:lnTo>
                  <a:lnTo>
                    <a:pt x="286" y="181"/>
                  </a:lnTo>
                  <a:lnTo>
                    <a:pt x="283" y="181"/>
                  </a:lnTo>
                  <a:lnTo>
                    <a:pt x="281" y="182"/>
                  </a:lnTo>
                  <a:lnTo>
                    <a:pt x="277" y="183"/>
                  </a:lnTo>
                  <a:lnTo>
                    <a:pt x="275" y="185"/>
                  </a:lnTo>
                  <a:lnTo>
                    <a:pt x="273" y="187"/>
                  </a:lnTo>
                  <a:lnTo>
                    <a:pt x="272" y="190"/>
                  </a:lnTo>
                  <a:lnTo>
                    <a:pt x="271" y="193"/>
                  </a:lnTo>
                  <a:lnTo>
                    <a:pt x="271" y="196"/>
                  </a:lnTo>
                  <a:lnTo>
                    <a:pt x="271" y="572"/>
                  </a:lnTo>
                  <a:lnTo>
                    <a:pt x="211" y="572"/>
                  </a:lnTo>
                  <a:lnTo>
                    <a:pt x="211" y="406"/>
                  </a:lnTo>
                  <a:lnTo>
                    <a:pt x="211" y="404"/>
                  </a:lnTo>
                  <a:lnTo>
                    <a:pt x="210" y="401"/>
                  </a:lnTo>
                  <a:lnTo>
                    <a:pt x="209" y="399"/>
                  </a:lnTo>
                  <a:lnTo>
                    <a:pt x="207" y="396"/>
                  </a:lnTo>
                  <a:lnTo>
                    <a:pt x="205" y="394"/>
                  </a:lnTo>
                  <a:lnTo>
                    <a:pt x="201" y="393"/>
                  </a:lnTo>
                  <a:lnTo>
                    <a:pt x="199" y="392"/>
                  </a:lnTo>
                  <a:lnTo>
                    <a:pt x="196" y="391"/>
                  </a:lnTo>
                  <a:lnTo>
                    <a:pt x="76" y="391"/>
                  </a:lnTo>
                  <a:lnTo>
                    <a:pt x="73" y="392"/>
                  </a:lnTo>
                  <a:lnTo>
                    <a:pt x="69" y="392"/>
                  </a:lnTo>
                  <a:lnTo>
                    <a:pt x="67" y="394"/>
                  </a:lnTo>
                  <a:lnTo>
                    <a:pt x="65" y="396"/>
                  </a:lnTo>
                  <a:lnTo>
                    <a:pt x="63" y="399"/>
                  </a:lnTo>
                  <a:lnTo>
                    <a:pt x="62" y="401"/>
                  </a:lnTo>
                  <a:lnTo>
                    <a:pt x="61" y="404"/>
                  </a:lnTo>
                  <a:lnTo>
                    <a:pt x="61" y="406"/>
                  </a:lnTo>
                  <a:lnTo>
                    <a:pt x="61" y="572"/>
                  </a:lnTo>
                  <a:lnTo>
                    <a:pt x="15" y="572"/>
                  </a:lnTo>
                  <a:lnTo>
                    <a:pt x="13" y="572"/>
                  </a:lnTo>
                  <a:lnTo>
                    <a:pt x="9" y="573"/>
                  </a:lnTo>
                  <a:lnTo>
                    <a:pt x="7" y="575"/>
                  </a:lnTo>
                  <a:lnTo>
                    <a:pt x="5" y="577"/>
                  </a:lnTo>
                  <a:lnTo>
                    <a:pt x="3" y="579"/>
                  </a:lnTo>
                  <a:lnTo>
                    <a:pt x="2" y="581"/>
                  </a:lnTo>
                  <a:lnTo>
                    <a:pt x="1" y="584"/>
                  </a:lnTo>
                  <a:lnTo>
                    <a:pt x="0" y="587"/>
                  </a:lnTo>
                  <a:lnTo>
                    <a:pt x="1" y="591"/>
                  </a:lnTo>
                  <a:lnTo>
                    <a:pt x="2" y="593"/>
                  </a:lnTo>
                  <a:lnTo>
                    <a:pt x="3" y="596"/>
                  </a:lnTo>
                  <a:lnTo>
                    <a:pt x="5" y="598"/>
                  </a:lnTo>
                  <a:lnTo>
                    <a:pt x="7" y="600"/>
                  </a:lnTo>
                  <a:lnTo>
                    <a:pt x="9" y="601"/>
                  </a:lnTo>
                  <a:lnTo>
                    <a:pt x="13" y="602"/>
                  </a:lnTo>
                  <a:lnTo>
                    <a:pt x="15" y="602"/>
                  </a:lnTo>
                  <a:lnTo>
                    <a:pt x="76" y="602"/>
                  </a:lnTo>
                  <a:lnTo>
                    <a:pt x="196" y="602"/>
                  </a:lnTo>
                  <a:lnTo>
                    <a:pt x="286" y="602"/>
                  </a:lnTo>
                  <a:lnTo>
                    <a:pt x="406" y="602"/>
                  </a:lnTo>
                  <a:lnTo>
                    <a:pt x="497" y="602"/>
                  </a:lnTo>
                  <a:lnTo>
                    <a:pt x="617" y="602"/>
                  </a:lnTo>
                  <a:lnTo>
                    <a:pt x="708" y="602"/>
                  </a:lnTo>
                  <a:lnTo>
                    <a:pt x="828" y="602"/>
                  </a:lnTo>
                  <a:lnTo>
                    <a:pt x="889" y="602"/>
                  </a:lnTo>
                  <a:lnTo>
                    <a:pt x="891" y="602"/>
                  </a:lnTo>
                  <a:lnTo>
                    <a:pt x="894" y="601"/>
                  </a:lnTo>
                  <a:lnTo>
                    <a:pt x="896" y="600"/>
                  </a:lnTo>
                  <a:lnTo>
                    <a:pt x="898" y="598"/>
                  </a:lnTo>
                  <a:lnTo>
                    <a:pt x="901" y="596"/>
                  </a:lnTo>
                  <a:lnTo>
                    <a:pt x="902" y="593"/>
                  </a:lnTo>
                  <a:lnTo>
                    <a:pt x="903" y="591"/>
                  </a:lnTo>
                  <a:lnTo>
                    <a:pt x="904" y="587"/>
                  </a:lnTo>
                  <a:lnTo>
                    <a:pt x="903" y="584"/>
                  </a:lnTo>
                  <a:lnTo>
                    <a:pt x="902" y="581"/>
                  </a:lnTo>
                  <a:lnTo>
                    <a:pt x="901" y="579"/>
                  </a:lnTo>
                  <a:lnTo>
                    <a:pt x="898" y="577"/>
                  </a:lnTo>
                  <a:lnTo>
                    <a:pt x="896" y="575"/>
                  </a:lnTo>
                  <a:lnTo>
                    <a:pt x="894" y="573"/>
                  </a:lnTo>
                  <a:lnTo>
                    <a:pt x="891" y="572"/>
                  </a:lnTo>
                  <a:lnTo>
                    <a:pt x="889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24" name="Freeform 373">
              <a:extLst>
                <a:ext uri="{FF2B5EF4-FFF2-40B4-BE49-F238E27FC236}">
                  <a16:creationId xmlns:a16="http://schemas.microsoft.com/office/drawing/2014/main" id="{D6704207-BA6F-B445-8495-E00FCA8EF50B}"/>
                </a:ext>
              </a:extLst>
            </p:cNvPr>
            <p:cNvSpPr>
              <a:spLocks/>
            </p:cNvSpPr>
            <p:nvPr/>
          </p:nvSpPr>
          <p:spPr bwMode="auto">
            <a:xfrm>
              <a:off x="8905938" y="4101195"/>
              <a:ext cx="316967" cy="197357"/>
            </a:xfrm>
            <a:custGeom>
              <a:avLst/>
              <a:gdLst>
                <a:gd name="T0" fmla="*/ 77 w 797"/>
                <a:gd name="T1" fmla="*/ 494 h 497"/>
                <a:gd name="T2" fmla="*/ 97 w 797"/>
                <a:gd name="T3" fmla="*/ 483 h 497"/>
                <a:gd name="T4" fmla="*/ 112 w 797"/>
                <a:gd name="T5" fmla="*/ 466 h 497"/>
                <a:gd name="T6" fmla="*/ 120 w 797"/>
                <a:gd name="T7" fmla="*/ 443 h 497"/>
                <a:gd name="T8" fmla="*/ 116 w 797"/>
                <a:gd name="T9" fmla="*/ 416 h 497"/>
                <a:gd name="T10" fmla="*/ 267 w 797"/>
                <a:gd name="T11" fmla="*/ 298 h 497"/>
                <a:gd name="T12" fmla="*/ 300 w 797"/>
                <a:gd name="T13" fmla="*/ 299 h 497"/>
                <a:gd name="T14" fmla="*/ 325 w 797"/>
                <a:gd name="T15" fmla="*/ 287 h 497"/>
                <a:gd name="T16" fmla="*/ 451 w 797"/>
                <a:gd name="T17" fmla="*/ 327 h 497"/>
                <a:gd name="T18" fmla="*/ 454 w 797"/>
                <a:gd name="T19" fmla="*/ 349 h 497"/>
                <a:gd name="T20" fmla="*/ 464 w 797"/>
                <a:gd name="T21" fmla="*/ 369 h 497"/>
                <a:gd name="T22" fmla="*/ 482 w 797"/>
                <a:gd name="T23" fmla="*/ 384 h 497"/>
                <a:gd name="T24" fmla="*/ 505 w 797"/>
                <a:gd name="T25" fmla="*/ 391 h 497"/>
                <a:gd name="T26" fmla="*/ 529 w 797"/>
                <a:gd name="T27" fmla="*/ 389 h 497"/>
                <a:gd name="T28" fmla="*/ 550 w 797"/>
                <a:gd name="T29" fmla="*/ 378 h 497"/>
                <a:gd name="T30" fmla="*/ 564 w 797"/>
                <a:gd name="T31" fmla="*/ 360 h 497"/>
                <a:gd name="T32" fmla="*/ 571 w 797"/>
                <a:gd name="T33" fmla="*/ 337 h 497"/>
                <a:gd name="T34" fmla="*/ 565 w 797"/>
                <a:gd name="T35" fmla="*/ 304 h 497"/>
                <a:gd name="T36" fmla="*/ 724 w 797"/>
                <a:gd name="T37" fmla="*/ 119 h 497"/>
                <a:gd name="T38" fmla="*/ 750 w 797"/>
                <a:gd name="T39" fmla="*/ 119 h 497"/>
                <a:gd name="T40" fmla="*/ 771 w 797"/>
                <a:gd name="T41" fmla="*/ 110 h 497"/>
                <a:gd name="T42" fmla="*/ 787 w 797"/>
                <a:gd name="T43" fmla="*/ 94 h 497"/>
                <a:gd name="T44" fmla="*/ 796 w 797"/>
                <a:gd name="T45" fmla="*/ 72 h 497"/>
                <a:gd name="T46" fmla="*/ 796 w 797"/>
                <a:gd name="T47" fmla="*/ 48 h 497"/>
                <a:gd name="T48" fmla="*/ 787 w 797"/>
                <a:gd name="T49" fmla="*/ 27 h 497"/>
                <a:gd name="T50" fmla="*/ 771 w 797"/>
                <a:gd name="T51" fmla="*/ 10 h 497"/>
                <a:gd name="T52" fmla="*/ 750 w 797"/>
                <a:gd name="T53" fmla="*/ 1 h 497"/>
                <a:gd name="T54" fmla="*/ 725 w 797"/>
                <a:gd name="T55" fmla="*/ 1 h 497"/>
                <a:gd name="T56" fmla="*/ 703 w 797"/>
                <a:gd name="T57" fmla="*/ 10 h 497"/>
                <a:gd name="T58" fmla="*/ 687 w 797"/>
                <a:gd name="T59" fmla="*/ 27 h 497"/>
                <a:gd name="T60" fmla="*/ 678 w 797"/>
                <a:gd name="T61" fmla="*/ 48 h 497"/>
                <a:gd name="T62" fmla="*/ 680 w 797"/>
                <a:gd name="T63" fmla="*/ 79 h 497"/>
                <a:gd name="T64" fmla="*/ 531 w 797"/>
                <a:gd name="T65" fmla="*/ 275 h 497"/>
                <a:gd name="T66" fmla="*/ 504 w 797"/>
                <a:gd name="T67" fmla="*/ 272 h 497"/>
                <a:gd name="T68" fmla="*/ 478 w 797"/>
                <a:gd name="T69" fmla="*/ 281 h 497"/>
                <a:gd name="T70" fmla="*/ 345 w 797"/>
                <a:gd name="T71" fmla="*/ 248 h 497"/>
                <a:gd name="T72" fmla="*/ 344 w 797"/>
                <a:gd name="T73" fmla="*/ 229 h 497"/>
                <a:gd name="T74" fmla="*/ 336 w 797"/>
                <a:gd name="T75" fmla="*/ 207 h 497"/>
                <a:gd name="T76" fmla="*/ 319 w 797"/>
                <a:gd name="T77" fmla="*/ 191 h 497"/>
                <a:gd name="T78" fmla="*/ 298 w 797"/>
                <a:gd name="T79" fmla="*/ 181 h 497"/>
                <a:gd name="T80" fmla="*/ 273 w 797"/>
                <a:gd name="T81" fmla="*/ 181 h 497"/>
                <a:gd name="T82" fmla="*/ 252 w 797"/>
                <a:gd name="T83" fmla="*/ 191 h 497"/>
                <a:gd name="T84" fmla="*/ 236 w 797"/>
                <a:gd name="T85" fmla="*/ 207 h 497"/>
                <a:gd name="T86" fmla="*/ 226 w 797"/>
                <a:gd name="T87" fmla="*/ 229 h 497"/>
                <a:gd name="T88" fmla="*/ 227 w 797"/>
                <a:gd name="T89" fmla="*/ 254 h 497"/>
                <a:gd name="T90" fmla="*/ 86 w 797"/>
                <a:gd name="T91" fmla="*/ 382 h 497"/>
                <a:gd name="T92" fmla="*/ 53 w 797"/>
                <a:gd name="T93" fmla="*/ 377 h 497"/>
                <a:gd name="T94" fmla="*/ 31 w 797"/>
                <a:gd name="T95" fmla="*/ 383 h 497"/>
                <a:gd name="T96" fmla="*/ 13 w 797"/>
                <a:gd name="T97" fmla="*/ 398 h 497"/>
                <a:gd name="T98" fmla="*/ 2 w 797"/>
                <a:gd name="T99" fmla="*/ 419 h 497"/>
                <a:gd name="T100" fmla="*/ 0 w 797"/>
                <a:gd name="T101" fmla="*/ 443 h 497"/>
                <a:gd name="T102" fmla="*/ 6 w 797"/>
                <a:gd name="T103" fmla="*/ 466 h 497"/>
                <a:gd name="T104" fmla="*/ 21 w 797"/>
                <a:gd name="T105" fmla="*/ 483 h 497"/>
                <a:gd name="T106" fmla="*/ 42 w 797"/>
                <a:gd name="T107" fmla="*/ 494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97" h="497">
                  <a:moveTo>
                    <a:pt x="60" y="497"/>
                  </a:moveTo>
                  <a:lnTo>
                    <a:pt x="65" y="497"/>
                  </a:lnTo>
                  <a:lnTo>
                    <a:pt x="72" y="496"/>
                  </a:lnTo>
                  <a:lnTo>
                    <a:pt x="77" y="494"/>
                  </a:lnTo>
                  <a:lnTo>
                    <a:pt x="83" y="493"/>
                  </a:lnTo>
                  <a:lnTo>
                    <a:pt x="89" y="489"/>
                  </a:lnTo>
                  <a:lnTo>
                    <a:pt x="93" y="486"/>
                  </a:lnTo>
                  <a:lnTo>
                    <a:pt x="97" y="483"/>
                  </a:lnTo>
                  <a:lnTo>
                    <a:pt x="102" y="480"/>
                  </a:lnTo>
                  <a:lnTo>
                    <a:pt x="106" y="475"/>
                  </a:lnTo>
                  <a:lnTo>
                    <a:pt x="109" y="470"/>
                  </a:lnTo>
                  <a:lnTo>
                    <a:pt x="112" y="466"/>
                  </a:lnTo>
                  <a:lnTo>
                    <a:pt x="115" y="460"/>
                  </a:lnTo>
                  <a:lnTo>
                    <a:pt x="117" y="455"/>
                  </a:lnTo>
                  <a:lnTo>
                    <a:pt x="119" y="449"/>
                  </a:lnTo>
                  <a:lnTo>
                    <a:pt x="120" y="443"/>
                  </a:lnTo>
                  <a:lnTo>
                    <a:pt x="120" y="437"/>
                  </a:lnTo>
                  <a:lnTo>
                    <a:pt x="119" y="429"/>
                  </a:lnTo>
                  <a:lnTo>
                    <a:pt x="118" y="423"/>
                  </a:lnTo>
                  <a:lnTo>
                    <a:pt x="116" y="416"/>
                  </a:lnTo>
                  <a:lnTo>
                    <a:pt x="114" y="410"/>
                  </a:lnTo>
                  <a:lnTo>
                    <a:pt x="251" y="290"/>
                  </a:lnTo>
                  <a:lnTo>
                    <a:pt x="259" y="295"/>
                  </a:lnTo>
                  <a:lnTo>
                    <a:pt x="267" y="298"/>
                  </a:lnTo>
                  <a:lnTo>
                    <a:pt x="277" y="301"/>
                  </a:lnTo>
                  <a:lnTo>
                    <a:pt x="285" y="302"/>
                  </a:lnTo>
                  <a:lnTo>
                    <a:pt x="293" y="301"/>
                  </a:lnTo>
                  <a:lnTo>
                    <a:pt x="300" y="299"/>
                  </a:lnTo>
                  <a:lnTo>
                    <a:pt x="307" y="297"/>
                  </a:lnTo>
                  <a:lnTo>
                    <a:pt x="313" y="294"/>
                  </a:lnTo>
                  <a:lnTo>
                    <a:pt x="318" y="291"/>
                  </a:lnTo>
                  <a:lnTo>
                    <a:pt x="325" y="287"/>
                  </a:lnTo>
                  <a:lnTo>
                    <a:pt x="329" y="282"/>
                  </a:lnTo>
                  <a:lnTo>
                    <a:pt x="333" y="277"/>
                  </a:lnTo>
                  <a:lnTo>
                    <a:pt x="451" y="324"/>
                  </a:lnTo>
                  <a:lnTo>
                    <a:pt x="451" y="327"/>
                  </a:lnTo>
                  <a:lnTo>
                    <a:pt x="451" y="332"/>
                  </a:lnTo>
                  <a:lnTo>
                    <a:pt x="451" y="337"/>
                  </a:lnTo>
                  <a:lnTo>
                    <a:pt x="452" y="343"/>
                  </a:lnTo>
                  <a:lnTo>
                    <a:pt x="454" y="349"/>
                  </a:lnTo>
                  <a:lnTo>
                    <a:pt x="456" y="354"/>
                  </a:lnTo>
                  <a:lnTo>
                    <a:pt x="458" y="360"/>
                  </a:lnTo>
                  <a:lnTo>
                    <a:pt x="461" y="365"/>
                  </a:lnTo>
                  <a:lnTo>
                    <a:pt x="464" y="369"/>
                  </a:lnTo>
                  <a:lnTo>
                    <a:pt x="469" y="374"/>
                  </a:lnTo>
                  <a:lnTo>
                    <a:pt x="473" y="378"/>
                  </a:lnTo>
                  <a:lnTo>
                    <a:pt x="477" y="381"/>
                  </a:lnTo>
                  <a:lnTo>
                    <a:pt x="482" y="384"/>
                  </a:lnTo>
                  <a:lnTo>
                    <a:pt x="488" y="386"/>
                  </a:lnTo>
                  <a:lnTo>
                    <a:pt x="493" y="389"/>
                  </a:lnTo>
                  <a:lnTo>
                    <a:pt x="499" y="391"/>
                  </a:lnTo>
                  <a:lnTo>
                    <a:pt x="505" y="391"/>
                  </a:lnTo>
                  <a:lnTo>
                    <a:pt x="511" y="392"/>
                  </a:lnTo>
                  <a:lnTo>
                    <a:pt x="518" y="391"/>
                  </a:lnTo>
                  <a:lnTo>
                    <a:pt x="523" y="391"/>
                  </a:lnTo>
                  <a:lnTo>
                    <a:pt x="529" y="389"/>
                  </a:lnTo>
                  <a:lnTo>
                    <a:pt x="535" y="386"/>
                  </a:lnTo>
                  <a:lnTo>
                    <a:pt x="540" y="384"/>
                  </a:lnTo>
                  <a:lnTo>
                    <a:pt x="545" y="381"/>
                  </a:lnTo>
                  <a:lnTo>
                    <a:pt x="550" y="378"/>
                  </a:lnTo>
                  <a:lnTo>
                    <a:pt x="553" y="374"/>
                  </a:lnTo>
                  <a:lnTo>
                    <a:pt x="558" y="369"/>
                  </a:lnTo>
                  <a:lnTo>
                    <a:pt x="561" y="365"/>
                  </a:lnTo>
                  <a:lnTo>
                    <a:pt x="564" y="360"/>
                  </a:lnTo>
                  <a:lnTo>
                    <a:pt x="567" y="354"/>
                  </a:lnTo>
                  <a:lnTo>
                    <a:pt x="568" y="349"/>
                  </a:lnTo>
                  <a:lnTo>
                    <a:pt x="570" y="343"/>
                  </a:lnTo>
                  <a:lnTo>
                    <a:pt x="571" y="337"/>
                  </a:lnTo>
                  <a:lnTo>
                    <a:pt x="571" y="332"/>
                  </a:lnTo>
                  <a:lnTo>
                    <a:pt x="570" y="322"/>
                  </a:lnTo>
                  <a:lnTo>
                    <a:pt x="568" y="312"/>
                  </a:lnTo>
                  <a:lnTo>
                    <a:pt x="565" y="304"/>
                  </a:lnTo>
                  <a:lnTo>
                    <a:pt x="560" y="296"/>
                  </a:lnTo>
                  <a:lnTo>
                    <a:pt x="711" y="114"/>
                  </a:lnTo>
                  <a:lnTo>
                    <a:pt x="717" y="117"/>
                  </a:lnTo>
                  <a:lnTo>
                    <a:pt x="724" y="119"/>
                  </a:lnTo>
                  <a:lnTo>
                    <a:pt x="730" y="120"/>
                  </a:lnTo>
                  <a:lnTo>
                    <a:pt x="737" y="120"/>
                  </a:lnTo>
                  <a:lnTo>
                    <a:pt x="743" y="120"/>
                  </a:lnTo>
                  <a:lnTo>
                    <a:pt x="750" y="119"/>
                  </a:lnTo>
                  <a:lnTo>
                    <a:pt x="755" y="118"/>
                  </a:lnTo>
                  <a:lnTo>
                    <a:pt x="760" y="116"/>
                  </a:lnTo>
                  <a:lnTo>
                    <a:pt x="766" y="113"/>
                  </a:lnTo>
                  <a:lnTo>
                    <a:pt x="771" y="110"/>
                  </a:lnTo>
                  <a:lnTo>
                    <a:pt x="775" y="106"/>
                  </a:lnTo>
                  <a:lnTo>
                    <a:pt x="780" y="103"/>
                  </a:lnTo>
                  <a:lnTo>
                    <a:pt x="784" y="99"/>
                  </a:lnTo>
                  <a:lnTo>
                    <a:pt x="787" y="94"/>
                  </a:lnTo>
                  <a:lnTo>
                    <a:pt x="790" y="89"/>
                  </a:lnTo>
                  <a:lnTo>
                    <a:pt x="792" y="84"/>
                  </a:lnTo>
                  <a:lnTo>
                    <a:pt x="795" y="79"/>
                  </a:lnTo>
                  <a:lnTo>
                    <a:pt x="796" y="72"/>
                  </a:lnTo>
                  <a:lnTo>
                    <a:pt x="797" y="67"/>
                  </a:lnTo>
                  <a:lnTo>
                    <a:pt x="797" y="60"/>
                  </a:lnTo>
                  <a:lnTo>
                    <a:pt x="797" y="54"/>
                  </a:lnTo>
                  <a:lnTo>
                    <a:pt x="796" y="48"/>
                  </a:lnTo>
                  <a:lnTo>
                    <a:pt x="795" y="42"/>
                  </a:lnTo>
                  <a:lnTo>
                    <a:pt x="792" y="37"/>
                  </a:lnTo>
                  <a:lnTo>
                    <a:pt x="790" y="31"/>
                  </a:lnTo>
                  <a:lnTo>
                    <a:pt x="787" y="27"/>
                  </a:lnTo>
                  <a:lnTo>
                    <a:pt x="784" y="22"/>
                  </a:lnTo>
                  <a:lnTo>
                    <a:pt x="780" y="17"/>
                  </a:lnTo>
                  <a:lnTo>
                    <a:pt x="775" y="14"/>
                  </a:lnTo>
                  <a:lnTo>
                    <a:pt x="771" y="10"/>
                  </a:lnTo>
                  <a:lnTo>
                    <a:pt x="766" y="8"/>
                  </a:lnTo>
                  <a:lnTo>
                    <a:pt x="760" y="5"/>
                  </a:lnTo>
                  <a:lnTo>
                    <a:pt x="755" y="2"/>
                  </a:lnTo>
                  <a:lnTo>
                    <a:pt x="750" y="1"/>
                  </a:lnTo>
                  <a:lnTo>
                    <a:pt x="743" y="0"/>
                  </a:lnTo>
                  <a:lnTo>
                    <a:pt x="737" y="0"/>
                  </a:lnTo>
                  <a:lnTo>
                    <a:pt x="731" y="0"/>
                  </a:lnTo>
                  <a:lnTo>
                    <a:pt x="725" y="1"/>
                  </a:lnTo>
                  <a:lnTo>
                    <a:pt x="719" y="2"/>
                  </a:lnTo>
                  <a:lnTo>
                    <a:pt x="713" y="5"/>
                  </a:lnTo>
                  <a:lnTo>
                    <a:pt x="709" y="8"/>
                  </a:lnTo>
                  <a:lnTo>
                    <a:pt x="703" y="10"/>
                  </a:lnTo>
                  <a:lnTo>
                    <a:pt x="699" y="14"/>
                  </a:lnTo>
                  <a:lnTo>
                    <a:pt x="695" y="17"/>
                  </a:lnTo>
                  <a:lnTo>
                    <a:pt x="691" y="22"/>
                  </a:lnTo>
                  <a:lnTo>
                    <a:pt x="687" y="27"/>
                  </a:lnTo>
                  <a:lnTo>
                    <a:pt x="684" y="31"/>
                  </a:lnTo>
                  <a:lnTo>
                    <a:pt x="682" y="37"/>
                  </a:lnTo>
                  <a:lnTo>
                    <a:pt x="680" y="42"/>
                  </a:lnTo>
                  <a:lnTo>
                    <a:pt x="678" y="48"/>
                  </a:lnTo>
                  <a:lnTo>
                    <a:pt x="677" y="54"/>
                  </a:lnTo>
                  <a:lnTo>
                    <a:pt x="677" y="60"/>
                  </a:lnTo>
                  <a:lnTo>
                    <a:pt x="678" y="70"/>
                  </a:lnTo>
                  <a:lnTo>
                    <a:pt x="680" y="79"/>
                  </a:lnTo>
                  <a:lnTo>
                    <a:pt x="683" y="87"/>
                  </a:lnTo>
                  <a:lnTo>
                    <a:pt x="688" y="96"/>
                  </a:lnTo>
                  <a:lnTo>
                    <a:pt x="537" y="277"/>
                  </a:lnTo>
                  <a:lnTo>
                    <a:pt x="531" y="275"/>
                  </a:lnTo>
                  <a:lnTo>
                    <a:pt x="524" y="273"/>
                  </a:lnTo>
                  <a:lnTo>
                    <a:pt x="518" y="272"/>
                  </a:lnTo>
                  <a:lnTo>
                    <a:pt x="511" y="271"/>
                  </a:lnTo>
                  <a:lnTo>
                    <a:pt x="504" y="272"/>
                  </a:lnTo>
                  <a:lnTo>
                    <a:pt x="496" y="273"/>
                  </a:lnTo>
                  <a:lnTo>
                    <a:pt x="490" y="275"/>
                  </a:lnTo>
                  <a:lnTo>
                    <a:pt x="484" y="278"/>
                  </a:lnTo>
                  <a:lnTo>
                    <a:pt x="478" y="281"/>
                  </a:lnTo>
                  <a:lnTo>
                    <a:pt x="472" y="286"/>
                  </a:lnTo>
                  <a:lnTo>
                    <a:pt x="467" y="291"/>
                  </a:lnTo>
                  <a:lnTo>
                    <a:pt x="463" y="295"/>
                  </a:lnTo>
                  <a:lnTo>
                    <a:pt x="345" y="248"/>
                  </a:lnTo>
                  <a:lnTo>
                    <a:pt x="345" y="245"/>
                  </a:lnTo>
                  <a:lnTo>
                    <a:pt x="345" y="240"/>
                  </a:lnTo>
                  <a:lnTo>
                    <a:pt x="345" y="235"/>
                  </a:lnTo>
                  <a:lnTo>
                    <a:pt x="344" y="229"/>
                  </a:lnTo>
                  <a:lnTo>
                    <a:pt x="343" y="223"/>
                  </a:lnTo>
                  <a:lnTo>
                    <a:pt x="341" y="218"/>
                  </a:lnTo>
                  <a:lnTo>
                    <a:pt x="339" y="213"/>
                  </a:lnTo>
                  <a:lnTo>
                    <a:pt x="336" y="207"/>
                  </a:lnTo>
                  <a:lnTo>
                    <a:pt x="332" y="203"/>
                  </a:lnTo>
                  <a:lnTo>
                    <a:pt x="328" y="199"/>
                  </a:lnTo>
                  <a:lnTo>
                    <a:pt x="324" y="194"/>
                  </a:lnTo>
                  <a:lnTo>
                    <a:pt x="319" y="191"/>
                  </a:lnTo>
                  <a:lnTo>
                    <a:pt x="314" y="188"/>
                  </a:lnTo>
                  <a:lnTo>
                    <a:pt x="309" y="186"/>
                  </a:lnTo>
                  <a:lnTo>
                    <a:pt x="303" y="184"/>
                  </a:lnTo>
                  <a:lnTo>
                    <a:pt x="298" y="181"/>
                  </a:lnTo>
                  <a:lnTo>
                    <a:pt x="292" y="181"/>
                  </a:lnTo>
                  <a:lnTo>
                    <a:pt x="285" y="180"/>
                  </a:lnTo>
                  <a:lnTo>
                    <a:pt x="280" y="181"/>
                  </a:lnTo>
                  <a:lnTo>
                    <a:pt x="273" y="181"/>
                  </a:lnTo>
                  <a:lnTo>
                    <a:pt x="268" y="184"/>
                  </a:lnTo>
                  <a:lnTo>
                    <a:pt x="262" y="186"/>
                  </a:lnTo>
                  <a:lnTo>
                    <a:pt x="257" y="188"/>
                  </a:lnTo>
                  <a:lnTo>
                    <a:pt x="252" y="191"/>
                  </a:lnTo>
                  <a:lnTo>
                    <a:pt x="248" y="194"/>
                  </a:lnTo>
                  <a:lnTo>
                    <a:pt x="243" y="199"/>
                  </a:lnTo>
                  <a:lnTo>
                    <a:pt x="239" y="203"/>
                  </a:lnTo>
                  <a:lnTo>
                    <a:pt x="236" y="207"/>
                  </a:lnTo>
                  <a:lnTo>
                    <a:pt x="233" y="213"/>
                  </a:lnTo>
                  <a:lnTo>
                    <a:pt x="230" y="218"/>
                  </a:lnTo>
                  <a:lnTo>
                    <a:pt x="228" y="223"/>
                  </a:lnTo>
                  <a:lnTo>
                    <a:pt x="226" y="229"/>
                  </a:lnTo>
                  <a:lnTo>
                    <a:pt x="225" y="235"/>
                  </a:lnTo>
                  <a:lnTo>
                    <a:pt x="225" y="240"/>
                  </a:lnTo>
                  <a:lnTo>
                    <a:pt x="226" y="248"/>
                  </a:lnTo>
                  <a:lnTo>
                    <a:pt x="227" y="254"/>
                  </a:lnTo>
                  <a:lnTo>
                    <a:pt x="229" y="261"/>
                  </a:lnTo>
                  <a:lnTo>
                    <a:pt x="231" y="267"/>
                  </a:lnTo>
                  <a:lnTo>
                    <a:pt x="94" y="387"/>
                  </a:lnTo>
                  <a:lnTo>
                    <a:pt x="86" y="382"/>
                  </a:lnTo>
                  <a:lnTo>
                    <a:pt x="78" y="379"/>
                  </a:lnTo>
                  <a:lnTo>
                    <a:pt x="68" y="377"/>
                  </a:lnTo>
                  <a:lnTo>
                    <a:pt x="60" y="377"/>
                  </a:lnTo>
                  <a:lnTo>
                    <a:pt x="53" y="377"/>
                  </a:lnTo>
                  <a:lnTo>
                    <a:pt x="47" y="378"/>
                  </a:lnTo>
                  <a:lnTo>
                    <a:pt x="42" y="379"/>
                  </a:lnTo>
                  <a:lnTo>
                    <a:pt x="36" y="381"/>
                  </a:lnTo>
                  <a:lnTo>
                    <a:pt x="31" y="383"/>
                  </a:lnTo>
                  <a:lnTo>
                    <a:pt x="26" y="386"/>
                  </a:lnTo>
                  <a:lnTo>
                    <a:pt x="21" y="391"/>
                  </a:lnTo>
                  <a:lnTo>
                    <a:pt x="17" y="394"/>
                  </a:lnTo>
                  <a:lnTo>
                    <a:pt x="13" y="398"/>
                  </a:lnTo>
                  <a:lnTo>
                    <a:pt x="9" y="402"/>
                  </a:lnTo>
                  <a:lnTo>
                    <a:pt x="6" y="408"/>
                  </a:lnTo>
                  <a:lnTo>
                    <a:pt x="4" y="413"/>
                  </a:lnTo>
                  <a:lnTo>
                    <a:pt x="2" y="419"/>
                  </a:lnTo>
                  <a:lnTo>
                    <a:pt x="1" y="425"/>
                  </a:lnTo>
                  <a:lnTo>
                    <a:pt x="0" y="430"/>
                  </a:lnTo>
                  <a:lnTo>
                    <a:pt x="0" y="437"/>
                  </a:lnTo>
                  <a:lnTo>
                    <a:pt x="0" y="443"/>
                  </a:lnTo>
                  <a:lnTo>
                    <a:pt x="1" y="449"/>
                  </a:lnTo>
                  <a:lnTo>
                    <a:pt x="2" y="455"/>
                  </a:lnTo>
                  <a:lnTo>
                    <a:pt x="4" y="460"/>
                  </a:lnTo>
                  <a:lnTo>
                    <a:pt x="6" y="466"/>
                  </a:lnTo>
                  <a:lnTo>
                    <a:pt x="9" y="470"/>
                  </a:lnTo>
                  <a:lnTo>
                    <a:pt x="13" y="475"/>
                  </a:lnTo>
                  <a:lnTo>
                    <a:pt x="17" y="480"/>
                  </a:lnTo>
                  <a:lnTo>
                    <a:pt x="21" y="483"/>
                  </a:lnTo>
                  <a:lnTo>
                    <a:pt x="26" y="486"/>
                  </a:lnTo>
                  <a:lnTo>
                    <a:pt x="31" y="489"/>
                  </a:lnTo>
                  <a:lnTo>
                    <a:pt x="36" y="493"/>
                  </a:lnTo>
                  <a:lnTo>
                    <a:pt x="42" y="494"/>
                  </a:lnTo>
                  <a:lnTo>
                    <a:pt x="47" y="496"/>
                  </a:lnTo>
                  <a:lnTo>
                    <a:pt x="53" y="497"/>
                  </a:lnTo>
                  <a:lnTo>
                    <a:pt x="60" y="49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2"/>
                </a:solidFill>
              </a:endParaRP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85EE216B-2D5C-0142-8F90-09EC1197CFF4}"/>
              </a:ext>
            </a:extLst>
          </p:cNvPr>
          <p:cNvSpPr txBox="1"/>
          <p:nvPr/>
        </p:nvSpPr>
        <p:spPr>
          <a:xfrm>
            <a:off x="6712046" y="8757054"/>
            <a:ext cx="47429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Poppins Light" pitchFamily="2" charset="77"/>
                <a:ea typeface="Lato Light" panose="020F0502020204030203" pitchFamily="34" charset="0"/>
                <a:cs typeface="Poppins Light" pitchFamily="2" charset="77"/>
              </a:rPr>
              <a:t>Business professionals like you connecting to share advice, promotions only work as well.</a:t>
            </a:r>
          </a:p>
        </p:txBody>
      </p:sp>
    </p:spTree>
    <p:extLst>
      <p:ext uri="{BB962C8B-B14F-4D97-AF65-F5344CB8AC3E}">
        <p14:creationId xmlns:p14="http://schemas.microsoft.com/office/powerpoint/2010/main" val="28926246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AA297B68-7190-164F-9581-609E172FB58E}"/>
              </a:ext>
            </a:extLst>
          </p:cNvPr>
          <p:cNvGrpSpPr/>
          <p:nvPr/>
        </p:nvGrpSpPr>
        <p:grpSpPr>
          <a:xfrm>
            <a:off x="1796196" y="4466541"/>
            <a:ext cx="20785258" cy="8093149"/>
            <a:chOff x="1796196" y="4150392"/>
            <a:chExt cx="20785258" cy="8093149"/>
          </a:xfrm>
        </p:grpSpPr>
        <p:graphicFrame>
          <p:nvGraphicFramePr>
            <p:cNvPr id="52" name="Chart 51">
              <a:extLst>
                <a:ext uri="{FF2B5EF4-FFF2-40B4-BE49-F238E27FC236}">
                  <a16:creationId xmlns:a16="http://schemas.microsoft.com/office/drawing/2014/main" id="{C82E4818-F500-D741-B0C8-7C3E2720016C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768769433"/>
                </p:ext>
              </p:extLst>
            </p:nvPr>
          </p:nvGraphicFramePr>
          <p:xfrm>
            <a:off x="1796196" y="4150392"/>
            <a:ext cx="20785258" cy="709672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80B6740B-6CB9-5640-A8BE-42585EA5822D}"/>
                </a:ext>
              </a:extLst>
            </p:cNvPr>
            <p:cNvSpPr txBox="1"/>
            <p:nvPr/>
          </p:nvSpPr>
          <p:spPr>
            <a:xfrm>
              <a:off x="2415907" y="11412544"/>
              <a:ext cx="259341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  <a:latin typeface="Poppins Medium" pitchFamily="2" charset="77"/>
                  <a:ea typeface="Lato" panose="020F0502020204030203" pitchFamily="34" charset="0"/>
                  <a:cs typeface="Poppins Medium" pitchFamily="2" charset="77"/>
                </a:rPr>
                <a:t>Business System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18E8C206-0E04-E844-A56E-E576DF4B9910}"/>
                </a:ext>
              </a:extLst>
            </p:cNvPr>
            <p:cNvSpPr txBox="1"/>
            <p:nvPr/>
          </p:nvSpPr>
          <p:spPr>
            <a:xfrm>
              <a:off x="5298253" y="11412544"/>
              <a:ext cx="25934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  <a:latin typeface="Poppins Medium" pitchFamily="2" charset="77"/>
                  <a:ea typeface="Lato" panose="020F0502020204030203" pitchFamily="34" charset="0"/>
                  <a:cs typeface="Poppins Medium" pitchFamily="2" charset="77"/>
                </a:rPr>
                <a:t>Suppliers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5FBB07F7-36C2-4B41-A1F2-C52B969AA3A3}"/>
                </a:ext>
              </a:extLst>
            </p:cNvPr>
            <p:cNvSpPr txBox="1"/>
            <p:nvPr/>
          </p:nvSpPr>
          <p:spPr>
            <a:xfrm>
              <a:off x="8180599" y="11412544"/>
              <a:ext cx="25934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  <a:latin typeface="Poppins Medium" pitchFamily="2" charset="77"/>
                  <a:ea typeface="Lato" panose="020F0502020204030203" pitchFamily="34" charset="0"/>
                  <a:cs typeface="Poppins Medium" pitchFamily="2" charset="77"/>
                </a:rPr>
                <a:t>Community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84BE6148-80FB-8A45-A652-8FAE8247A793}"/>
                </a:ext>
              </a:extLst>
            </p:cNvPr>
            <p:cNvSpPr txBox="1"/>
            <p:nvPr/>
          </p:nvSpPr>
          <p:spPr>
            <a:xfrm>
              <a:off x="11069781" y="11412544"/>
              <a:ext cx="25934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  <a:latin typeface="Poppins Medium" pitchFamily="2" charset="77"/>
                  <a:ea typeface="Lato" panose="020F0502020204030203" pitchFamily="34" charset="0"/>
                  <a:cs typeface="Poppins Medium" pitchFamily="2" charset="77"/>
                </a:rPr>
                <a:t>Competitors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4157CF9B-1413-A54D-B143-AA05BD753D9E}"/>
                </a:ext>
              </a:extLst>
            </p:cNvPr>
            <p:cNvSpPr txBox="1"/>
            <p:nvPr/>
          </p:nvSpPr>
          <p:spPr>
            <a:xfrm>
              <a:off x="13934017" y="11412544"/>
              <a:ext cx="25934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  <a:latin typeface="Poppins Medium" pitchFamily="2" charset="77"/>
                  <a:ea typeface="Lato" panose="020F0502020204030203" pitchFamily="34" charset="0"/>
                  <a:cs typeface="Poppins Medium" pitchFamily="2" charset="77"/>
                </a:rPr>
                <a:t>Financial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1375117C-CA8D-AE47-BE0B-D0FB5637DC9D}"/>
                </a:ext>
              </a:extLst>
            </p:cNvPr>
            <p:cNvSpPr txBox="1"/>
            <p:nvPr/>
          </p:nvSpPr>
          <p:spPr>
            <a:xfrm>
              <a:off x="16857887" y="11412544"/>
              <a:ext cx="25934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  <a:latin typeface="Poppins Medium" pitchFamily="2" charset="77"/>
                  <a:ea typeface="Lato" panose="020F0502020204030203" pitchFamily="34" charset="0"/>
                  <a:cs typeface="Poppins Medium" pitchFamily="2" charset="77"/>
                </a:rPr>
                <a:t>Strategy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2BB21A4C-1CEA-4B4F-8A01-793A2C45400B}"/>
                </a:ext>
              </a:extLst>
            </p:cNvPr>
            <p:cNvSpPr txBox="1"/>
            <p:nvPr/>
          </p:nvSpPr>
          <p:spPr>
            <a:xfrm>
              <a:off x="19720355" y="11412544"/>
              <a:ext cx="25934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  <a:latin typeface="Poppins Medium" pitchFamily="2" charset="77"/>
                  <a:ea typeface="Lato" panose="020F0502020204030203" pitchFamily="34" charset="0"/>
                  <a:cs typeface="Poppins Medium" pitchFamily="2" charset="77"/>
                </a:rPr>
                <a:t>Design</a:t>
              </a:r>
            </a:p>
          </p:txBody>
        </p:sp>
      </p:grpSp>
      <p:sp>
        <p:nvSpPr>
          <p:cNvPr id="15" name="CuadroTexto 350">
            <a:extLst>
              <a:ext uri="{FF2B5EF4-FFF2-40B4-BE49-F238E27FC236}">
                <a16:creationId xmlns:a16="http://schemas.microsoft.com/office/drawing/2014/main" id="{34ED0039-22F2-064C-BCA2-89DB4C192027}"/>
              </a:ext>
            </a:extLst>
          </p:cNvPr>
          <p:cNvSpPr txBox="1"/>
          <p:nvPr/>
        </p:nvSpPr>
        <p:spPr>
          <a:xfrm>
            <a:off x="6328194" y="1071658"/>
            <a:ext cx="1172147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Century Gothic" panose="020B0502020202020204" pitchFamily="34" charset="0"/>
                <a:ea typeface="Lato Heavy" charset="0"/>
                <a:cs typeface="Poppins" pitchFamily="2" charset="77"/>
              </a:rPr>
              <a:t>Bar Charts Infographics</a:t>
            </a:r>
          </a:p>
        </p:txBody>
      </p:sp>
      <p:sp>
        <p:nvSpPr>
          <p:cNvPr id="16" name="CuadroTexto 351">
            <a:extLst>
              <a:ext uri="{FF2B5EF4-FFF2-40B4-BE49-F238E27FC236}">
                <a16:creationId xmlns:a16="http://schemas.microsoft.com/office/drawing/2014/main" id="{83DB114C-7676-9843-8EEE-957F18BFF801}"/>
              </a:ext>
            </a:extLst>
          </p:cNvPr>
          <p:cNvSpPr txBox="1"/>
          <p:nvPr/>
        </p:nvSpPr>
        <p:spPr>
          <a:xfrm>
            <a:off x="7816943" y="2426170"/>
            <a:ext cx="87437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  <a:cs typeface="Poppins Light" pitchFamily="2" charset="77"/>
              </a:rPr>
              <a:t>Analysis of different brands and products.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7F1DF36-ABC0-B34B-8B62-15ABC7403F9A}"/>
              </a:ext>
            </a:extLst>
          </p:cNvPr>
          <p:cNvSpPr/>
          <p:nvPr/>
        </p:nvSpPr>
        <p:spPr>
          <a:xfrm>
            <a:off x="11079729" y="3215052"/>
            <a:ext cx="2223656" cy="387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48999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" name="Chart 31">
            <a:extLst>
              <a:ext uri="{FF2B5EF4-FFF2-40B4-BE49-F238E27FC236}">
                <a16:creationId xmlns:a16="http://schemas.microsoft.com/office/drawing/2014/main" id="{A4C7E305-F425-1E41-BB5C-210E15F83C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33172782"/>
              </p:ext>
            </p:extLst>
          </p:nvPr>
        </p:nvGraphicFramePr>
        <p:xfrm>
          <a:off x="1771649" y="4323926"/>
          <a:ext cx="20834352" cy="65128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4" name="Subtitle 2">
            <a:extLst>
              <a:ext uri="{FF2B5EF4-FFF2-40B4-BE49-F238E27FC236}">
                <a16:creationId xmlns:a16="http://schemas.microsoft.com/office/drawing/2014/main" id="{64DE02E2-3870-584C-B011-24736E5DB3A3}"/>
              </a:ext>
            </a:extLst>
          </p:cNvPr>
          <p:cNvSpPr txBox="1">
            <a:spLocks/>
          </p:cNvSpPr>
          <p:nvPr/>
        </p:nvSpPr>
        <p:spPr>
          <a:xfrm>
            <a:off x="2225367" y="11457929"/>
            <a:ext cx="5585134" cy="1232016"/>
          </a:xfrm>
          <a:prstGeom prst="rect">
            <a:avLst/>
          </a:prstGeom>
        </p:spPr>
        <p:txBody>
          <a:bodyPr vert="horz" wrap="square" lIns="217433" tIns="108718" rIns="217433" bIns="108718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4080"/>
              </a:lnSpc>
            </a:pPr>
            <a:r>
              <a:rPr lang="en-US" dirty="0">
                <a:solidFill>
                  <a:schemeClr val="tx1"/>
                </a:solidFill>
                <a:latin typeface="Poppins Light" pitchFamily="2" charset="77"/>
                <a:ea typeface="Lato Light" panose="020F0502020204030203" pitchFamily="34" charset="0"/>
                <a:cs typeface="Poppins Light" pitchFamily="2" charset="77"/>
              </a:rPr>
              <a:t>To get your company’s name out there, you need to make.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027BF9C-7C4E-5F4C-8168-922DC19C2160}"/>
              </a:ext>
            </a:extLst>
          </p:cNvPr>
          <p:cNvSpPr/>
          <p:nvPr/>
        </p:nvSpPr>
        <p:spPr>
          <a:xfrm>
            <a:off x="1771649" y="11878139"/>
            <a:ext cx="328948" cy="3289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oppins Light" pitchFamily="2" charset="77"/>
              <a:ea typeface="Lato Light" panose="020F0502020204030203" pitchFamily="34" charset="0"/>
              <a:cs typeface="Poppins Light" pitchFamily="2" charset="77"/>
            </a:endParaRPr>
          </a:p>
        </p:txBody>
      </p:sp>
      <p:sp>
        <p:nvSpPr>
          <p:cNvPr id="37" name="Subtitle 2">
            <a:extLst>
              <a:ext uri="{FF2B5EF4-FFF2-40B4-BE49-F238E27FC236}">
                <a16:creationId xmlns:a16="http://schemas.microsoft.com/office/drawing/2014/main" id="{0C16DFA8-0717-AE44-83BB-4264295B1588}"/>
              </a:ext>
            </a:extLst>
          </p:cNvPr>
          <p:cNvSpPr txBox="1">
            <a:spLocks/>
          </p:cNvSpPr>
          <p:nvPr/>
        </p:nvSpPr>
        <p:spPr>
          <a:xfrm>
            <a:off x="17020869" y="11457929"/>
            <a:ext cx="5585134" cy="1232016"/>
          </a:xfrm>
          <a:prstGeom prst="rect">
            <a:avLst/>
          </a:prstGeom>
        </p:spPr>
        <p:txBody>
          <a:bodyPr vert="horz" wrap="square" lIns="217433" tIns="108718" rIns="217433" bIns="108718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4080"/>
              </a:lnSpc>
            </a:pPr>
            <a:r>
              <a:rPr lang="en-US" dirty="0">
                <a:solidFill>
                  <a:schemeClr val="tx1"/>
                </a:solidFill>
                <a:latin typeface="Poppins Light" pitchFamily="2" charset="77"/>
                <a:ea typeface="Lato Light" panose="020F0502020204030203" pitchFamily="34" charset="0"/>
                <a:cs typeface="Poppins Light" pitchFamily="2" charset="77"/>
              </a:rPr>
              <a:t>To get your company’s name out there, you need to make.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4988B08-CC28-3048-BC94-47AC33C4C350}"/>
              </a:ext>
            </a:extLst>
          </p:cNvPr>
          <p:cNvSpPr/>
          <p:nvPr/>
        </p:nvSpPr>
        <p:spPr>
          <a:xfrm>
            <a:off x="16567151" y="11878139"/>
            <a:ext cx="328948" cy="32894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oppins Light" pitchFamily="2" charset="77"/>
              <a:ea typeface="Lato Light" panose="020F0502020204030203" pitchFamily="34" charset="0"/>
              <a:cs typeface="Poppins Light" pitchFamily="2" charset="77"/>
            </a:endParaRPr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9DC58D5B-67AF-B347-8B47-D8C92079F472}"/>
              </a:ext>
            </a:extLst>
          </p:cNvPr>
          <p:cNvSpPr txBox="1">
            <a:spLocks/>
          </p:cNvSpPr>
          <p:nvPr/>
        </p:nvSpPr>
        <p:spPr>
          <a:xfrm>
            <a:off x="9623118" y="11457929"/>
            <a:ext cx="5585134" cy="1232016"/>
          </a:xfrm>
          <a:prstGeom prst="rect">
            <a:avLst/>
          </a:prstGeom>
        </p:spPr>
        <p:txBody>
          <a:bodyPr vert="horz" wrap="square" lIns="217433" tIns="108718" rIns="217433" bIns="108718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4080"/>
              </a:lnSpc>
            </a:pPr>
            <a:r>
              <a:rPr lang="en-US" dirty="0">
                <a:solidFill>
                  <a:schemeClr val="tx1"/>
                </a:solidFill>
                <a:latin typeface="Poppins Light" pitchFamily="2" charset="77"/>
                <a:ea typeface="Lato Light" panose="020F0502020204030203" pitchFamily="34" charset="0"/>
                <a:cs typeface="Poppins Light" pitchFamily="2" charset="77"/>
              </a:rPr>
              <a:t>To get your company’s name out there, you need to make.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96F2FB5E-E88A-E44B-A103-A8B65B15423B}"/>
              </a:ext>
            </a:extLst>
          </p:cNvPr>
          <p:cNvSpPr/>
          <p:nvPr/>
        </p:nvSpPr>
        <p:spPr>
          <a:xfrm>
            <a:off x="9169400" y="11878139"/>
            <a:ext cx="328948" cy="3289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oppins Light" pitchFamily="2" charset="77"/>
              <a:ea typeface="Lato Light" panose="020F0502020204030203" pitchFamily="34" charset="0"/>
              <a:cs typeface="Poppins Light" pitchFamily="2" charset="77"/>
            </a:endParaRPr>
          </a:p>
        </p:txBody>
      </p:sp>
      <p:sp>
        <p:nvSpPr>
          <p:cNvPr id="43" name="Freeform 227">
            <a:extLst>
              <a:ext uri="{FF2B5EF4-FFF2-40B4-BE49-F238E27FC236}">
                <a16:creationId xmlns:a16="http://schemas.microsoft.com/office/drawing/2014/main" id="{E96615D7-4812-DF4F-8EA2-6012E9D6E0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7296" y="4862077"/>
            <a:ext cx="1459431" cy="1454940"/>
          </a:xfrm>
          <a:custGeom>
            <a:avLst/>
            <a:gdLst>
              <a:gd name="T0" fmla="*/ 0 w 1431"/>
              <a:gd name="T1" fmla="*/ 257175 h 1430"/>
              <a:gd name="T2" fmla="*/ 0 w 1431"/>
              <a:gd name="T3" fmla="*/ 257175 h 1430"/>
              <a:gd name="T4" fmla="*/ 257789 w 1431"/>
              <a:gd name="T5" fmla="*/ 513990 h 1430"/>
              <a:gd name="T6" fmla="*/ 257789 w 1431"/>
              <a:gd name="T7" fmla="*/ 513990 h 1430"/>
              <a:gd name="T8" fmla="*/ 515577 w 1431"/>
              <a:gd name="T9" fmla="*/ 257175 h 1430"/>
              <a:gd name="T10" fmla="*/ 515577 w 1431"/>
              <a:gd name="T11" fmla="*/ 257175 h 1430"/>
              <a:gd name="T12" fmla="*/ 257789 w 1431"/>
              <a:gd name="T13" fmla="*/ 0 h 1430"/>
              <a:gd name="T14" fmla="*/ 257789 w 1431"/>
              <a:gd name="T15" fmla="*/ 0 h 1430"/>
              <a:gd name="T16" fmla="*/ 0 w 1431"/>
              <a:gd name="T17" fmla="*/ 257175 h 143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431" h="1430">
                <a:moveTo>
                  <a:pt x="0" y="715"/>
                </a:moveTo>
                <a:lnTo>
                  <a:pt x="0" y="715"/>
                </a:lnTo>
                <a:cubicBezTo>
                  <a:pt x="0" y="1109"/>
                  <a:pt x="321" y="1429"/>
                  <a:pt x="715" y="1429"/>
                </a:cubicBezTo>
                <a:cubicBezTo>
                  <a:pt x="1110" y="1429"/>
                  <a:pt x="1430" y="1109"/>
                  <a:pt x="1430" y="715"/>
                </a:cubicBezTo>
                <a:cubicBezTo>
                  <a:pt x="1430" y="320"/>
                  <a:pt x="1110" y="0"/>
                  <a:pt x="715" y="0"/>
                </a:cubicBezTo>
                <a:cubicBezTo>
                  <a:pt x="321" y="0"/>
                  <a:pt x="0" y="320"/>
                  <a:pt x="0" y="715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40%</a:t>
            </a:r>
          </a:p>
        </p:txBody>
      </p:sp>
      <p:sp>
        <p:nvSpPr>
          <p:cNvPr id="44" name="Freeform 228">
            <a:extLst>
              <a:ext uri="{FF2B5EF4-FFF2-40B4-BE49-F238E27FC236}">
                <a16:creationId xmlns:a16="http://schemas.microsoft.com/office/drawing/2014/main" id="{619FDDB4-C42E-1143-A87F-321442FB27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7296" y="4862077"/>
            <a:ext cx="1459431" cy="1454940"/>
          </a:xfrm>
          <a:custGeom>
            <a:avLst/>
            <a:gdLst>
              <a:gd name="T0" fmla="*/ 0 w 1431"/>
              <a:gd name="T1" fmla="*/ 257175 h 1430"/>
              <a:gd name="T2" fmla="*/ 0 w 1431"/>
              <a:gd name="T3" fmla="*/ 257175 h 1430"/>
              <a:gd name="T4" fmla="*/ 257789 w 1431"/>
              <a:gd name="T5" fmla="*/ 513990 h 1430"/>
              <a:gd name="T6" fmla="*/ 257789 w 1431"/>
              <a:gd name="T7" fmla="*/ 513990 h 1430"/>
              <a:gd name="T8" fmla="*/ 515577 w 1431"/>
              <a:gd name="T9" fmla="*/ 257175 h 1430"/>
              <a:gd name="T10" fmla="*/ 515577 w 1431"/>
              <a:gd name="T11" fmla="*/ 257175 h 1430"/>
              <a:gd name="T12" fmla="*/ 257789 w 1431"/>
              <a:gd name="T13" fmla="*/ 0 h 1430"/>
              <a:gd name="T14" fmla="*/ 257789 w 1431"/>
              <a:gd name="T15" fmla="*/ 0 h 1430"/>
              <a:gd name="T16" fmla="*/ 0 w 1431"/>
              <a:gd name="T17" fmla="*/ 257175 h 143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431" h="1430">
                <a:moveTo>
                  <a:pt x="0" y="715"/>
                </a:moveTo>
                <a:lnTo>
                  <a:pt x="0" y="715"/>
                </a:lnTo>
                <a:cubicBezTo>
                  <a:pt x="0" y="1109"/>
                  <a:pt x="321" y="1429"/>
                  <a:pt x="715" y="1429"/>
                </a:cubicBezTo>
                <a:cubicBezTo>
                  <a:pt x="1110" y="1429"/>
                  <a:pt x="1430" y="1109"/>
                  <a:pt x="1430" y="715"/>
                </a:cubicBezTo>
                <a:cubicBezTo>
                  <a:pt x="1430" y="320"/>
                  <a:pt x="1110" y="0"/>
                  <a:pt x="715" y="0"/>
                </a:cubicBezTo>
                <a:cubicBezTo>
                  <a:pt x="321" y="0"/>
                  <a:pt x="0" y="320"/>
                  <a:pt x="0" y="715"/>
                </a:cubicBezTo>
              </a:path>
            </a:pathLst>
          </a:custGeom>
          <a:noFill/>
          <a:ln w="10800" cap="flat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47" name="Freeform 227">
            <a:extLst>
              <a:ext uri="{FF2B5EF4-FFF2-40B4-BE49-F238E27FC236}">
                <a16:creationId xmlns:a16="http://schemas.microsoft.com/office/drawing/2014/main" id="{2E935D25-493A-CD4B-A452-8BC40A9817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33950" y="6427170"/>
            <a:ext cx="1459431" cy="1454940"/>
          </a:xfrm>
          <a:custGeom>
            <a:avLst/>
            <a:gdLst>
              <a:gd name="T0" fmla="*/ 0 w 1431"/>
              <a:gd name="T1" fmla="*/ 257175 h 1430"/>
              <a:gd name="T2" fmla="*/ 0 w 1431"/>
              <a:gd name="T3" fmla="*/ 257175 h 1430"/>
              <a:gd name="T4" fmla="*/ 257789 w 1431"/>
              <a:gd name="T5" fmla="*/ 513990 h 1430"/>
              <a:gd name="T6" fmla="*/ 257789 w 1431"/>
              <a:gd name="T7" fmla="*/ 513990 h 1430"/>
              <a:gd name="T8" fmla="*/ 515577 w 1431"/>
              <a:gd name="T9" fmla="*/ 257175 h 1430"/>
              <a:gd name="T10" fmla="*/ 515577 w 1431"/>
              <a:gd name="T11" fmla="*/ 257175 h 1430"/>
              <a:gd name="T12" fmla="*/ 257789 w 1431"/>
              <a:gd name="T13" fmla="*/ 0 h 1430"/>
              <a:gd name="T14" fmla="*/ 257789 w 1431"/>
              <a:gd name="T15" fmla="*/ 0 h 1430"/>
              <a:gd name="T16" fmla="*/ 0 w 1431"/>
              <a:gd name="T17" fmla="*/ 257175 h 143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431" h="1430">
                <a:moveTo>
                  <a:pt x="0" y="715"/>
                </a:moveTo>
                <a:lnTo>
                  <a:pt x="0" y="715"/>
                </a:lnTo>
                <a:cubicBezTo>
                  <a:pt x="0" y="1109"/>
                  <a:pt x="321" y="1429"/>
                  <a:pt x="715" y="1429"/>
                </a:cubicBezTo>
                <a:cubicBezTo>
                  <a:pt x="1110" y="1429"/>
                  <a:pt x="1430" y="1109"/>
                  <a:pt x="1430" y="715"/>
                </a:cubicBezTo>
                <a:cubicBezTo>
                  <a:pt x="1430" y="320"/>
                  <a:pt x="1110" y="0"/>
                  <a:pt x="715" y="0"/>
                </a:cubicBezTo>
                <a:cubicBezTo>
                  <a:pt x="321" y="0"/>
                  <a:pt x="0" y="320"/>
                  <a:pt x="0" y="715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25%</a:t>
            </a:r>
          </a:p>
        </p:txBody>
      </p:sp>
      <p:sp>
        <p:nvSpPr>
          <p:cNvPr id="50" name="Freeform 227">
            <a:extLst>
              <a:ext uri="{FF2B5EF4-FFF2-40B4-BE49-F238E27FC236}">
                <a16:creationId xmlns:a16="http://schemas.microsoft.com/office/drawing/2014/main" id="{F45C6D6B-60DB-1E48-986B-350F483E5C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38519" y="3548857"/>
            <a:ext cx="1459431" cy="1454940"/>
          </a:xfrm>
          <a:custGeom>
            <a:avLst/>
            <a:gdLst>
              <a:gd name="T0" fmla="*/ 0 w 1431"/>
              <a:gd name="T1" fmla="*/ 257175 h 1430"/>
              <a:gd name="T2" fmla="*/ 0 w 1431"/>
              <a:gd name="T3" fmla="*/ 257175 h 1430"/>
              <a:gd name="T4" fmla="*/ 257789 w 1431"/>
              <a:gd name="T5" fmla="*/ 513990 h 1430"/>
              <a:gd name="T6" fmla="*/ 257789 w 1431"/>
              <a:gd name="T7" fmla="*/ 513990 h 1430"/>
              <a:gd name="T8" fmla="*/ 515577 w 1431"/>
              <a:gd name="T9" fmla="*/ 257175 h 1430"/>
              <a:gd name="T10" fmla="*/ 515577 w 1431"/>
              <a:gd name="T11" fmla="*/ 257175 h 1430"/>
              <a:gd name="T12" fmla="*/ 257789 w 1431"/>
              <a:gd name="T13" fmla="*/ 0 h 1430"/>
              <a:gd name="T14" fmla="*/ 257789 w 1431"/>
              <a:gd name="T15" fmla="*/ 0 h 1430"/>
              <a:gd name="T16" fmla="*/ 0 w 1431"/>
              <a:gd name="T17" fmla="*/ 257175 h 143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431" h="1430">
                <a:moveTo>
                  <a:pt x="0" y="715"/>
                </a:moveTo>
                <a:lnTo>
                  <a:pt x="0" y="715"/>
                </a:lnTo>
                <a:cubicBezTo>
                  <a:pt x="0" y="1109"/>
                  <a:pt x="321" y="1429"/>
                  <a:pt x="715" y="1429"/>
                </a:cubicBezTo>
                <a:cubicBezTo>
                  <a:pt x="1110" y="1429"/>
                  <a:pt x="1430" y="1109"/>
                  <a:pt x="1430" y="715"/>
                </a:cubicBezTo>
                <a:cubicBezTo>
                  <a:pt x="1430" y="320"/>
                  <a:pt x="1110" y="0"/>
                  <a:pt x="715" y="0"/>
                </a:cubicBezTo>
                <a:cubicBezTo>
                  <a:pt x="321" y="0"/>
                  <a:pt x="0" y="320"/>
                  <a:pt x="0" y="715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75%</a:t>
            </a:r>
          </a:p>
        </p:txBody>
      </p:sp>
      <p:sp>
        <p:nvSpPr>
          <p:cNvPr id="16" name="CuadroTexto 350">
            <a:extLst>
              <a:ext uri="{FF2B5EF4-FFF2-40B4-BE49-F238E27FC236}">
                <a16:creationId xmlns:a16="http://schemas.microsoft.com/office/drawing/2014/main" id="{E4B46689-763D-3747-8C57-DEFC2A243084}"/>
              </a:ext>
            </a:extLst>
          </p:cNvPr>
          <p:cNvSpPr txBox="1"/>
          <p:nvPr/>
        </p:nvSpPr>
        <p:spPr>
          <a:xfrm>
            <a:off x="6328194" y="1071658"/>
            <a:ext cx="1172147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Century Gothic" panose="020B0502020202020204" pitchFamily="34" charset="0"/>
                <a:ea typeface="Lato Heavy" charset="0"/>
                <a:cs typeface="Poppins" pitchFamily="2" charset="77"/>
              </a:rPr>
              <a:t>Bar Charts Infographics</a:t>
            </a:r>
          </a:p>
        </p:txBody>
      </p:sp>
      <p:sp>
        <p:nvSpPr>
          <p:cNvPr id="17" name="CuadroTexto 351">
            <a:extLst>
              <a:ext uri="{FF2B5EF4-FFF2-40B4-BE49-F238E27FC236}">
                <a16:creationId xmlns:a16="http://schemas.microsoft.com/office/drawing/2014/main" id="{553768A2-4CB7-BB41-A5B3-1F0132F97C1E}"/>
              </a:ext>
            </a:extLst>
          </p:cNvPr>
          <p:cNvSpPr txBox="1"/>
          <p:nvPr/>
        </p:nvSpPr>
        <p:spPr>
          <a:xfrm>
            <a:off x="7816943" y="2426170"/>
            <a:ext cx="87437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  <a:cs typeface="Poppins Light" pitchFamily="2" charset="77"/>
              </a:rPr>
              <a:t>Analysis of different brands and products.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59DBB04-03CB-9245-B4CD-195AA976BBD3}"/>
              </a:ext>
            </a:extLst>
          </p:cNvPr>
          <p:cNvSpPr/>
          <p:nvPr/>
        </p:nvSpPr>
        <p:spPr>
          <a:xfrm>
            <a:off x="11079729" y="3215052"/>
            <a:ext cx="2223656" cy="387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31658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32CD9164-7A0D-ED4C-8A43-F4F88B936142}"/>
              </a:ext>
            </a:extLst>
          </p:cNvPr>
          <p:cNvGrpSpPr/>
          <p:nvPr/>
        </p:nvGrpSpPr>
        <p:grpSpPr>
          <a:xfrm>
            <a:off x="1679017" y="4877384"/>
            <a:ext cx="21019618" cy="7189410"/>
            <a:chOff x="1679017" y="4405182"/>
            <a:chExt cx="21019618" cy="718941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83B182AD-F8F0-5B43-A149-939B0FACC6C6}"/>
                </a:ext>
              </a:extLst>
            </p:cNvPr>
            <p:cNvSpPr/>
            <p:nvPr/>
          </p:nvSpPr>
          <p:spPr>
            <a:xfrm>
              <a:off x="1679017" y="4405182"/>
              <a:ext cx="21019618" cy="718941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7FECFA75-638F-F24A-B2CD-1CF647E64F3B}"/>
                </a:ext>
              </a:extLst>
            </p:cNvPr>
            <p:cNvGrpSpPr/>
            <p:nvPr/>
          </p:nvGrpSpPr>
          <p:grpSpPr>
            <a:xfrm>
              <a:off x="16408165" y="6799558"/>
              <a:ext cx="3936026" cy="2400658"/>
              <a:chOff x="15885441" y="7236180"/>
              <a:chExt cx="3936026" cy="2400658"/>
            </a:xfrm>
          </p:grpSpPr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74C363A9-5C66-964E-AFFE-65F89933A408}"/>
                  </a:ext>
                </a:extLst>
              </p:cNvPr>
              <p:cNvSpPr/>
              <p:nvPr/>
            </p:nvSpPr>
            <p:spPr>
              <a:xfrm>
                <a:off x="16171779" y="7236180"/>
                <a:ext cx="3363350" cy="10156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6000" dirty="0">
                    <a:solidFill>
                      <a:schemeClr val="tx2"/>
                    </a:solidFill>
                    <a:latin typeface="Poppins Medium" pitchFamily="2" charset="77"/>
                    <a:ea typeface="Lato" panose="020F0502020204030203" pitchFamily="34" charset="0"/>
                    <a:cs typeface="Poppins Medium" pitchFamily="2" charset="77"/>
                  </a:rPr>
                  <a:t>2020</a:t>
                </a:r>
                <a:endParaRPr lang="en-US" sz="8800" dirty="0">
                  <a:solidFill>
                    <a:schemeClr val="tx2"/>
                  </a:solidFill>
                  <a:latin typeface="Poppins Medium" pitchFamily="2" charset="77"/>
                  <a:ea typeface="Lato" panose="020F0502020204030203" pitchFamily="34" charset="0"/>
                  <a:cs typeface="Poppins Medium" pitchFamily="2" charset="77"/>
                </a:endParaRP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0C8B6FDA-A52D-F848-89A1-E8266D8074C4}"/>
                  </a:ext>
                </a:extLst>
              </p:cNvPr>
              <p:cNvSpPr txBox="1"/>
              <p:nvPr/>
            </p:nvSpPr>
            <p:spPr>
              <a:xfrm>
                <a:off x="15885441" y="8251843"/>
                <a:ext cx="3936026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>
                    <a:latin typeface="Poppins Light" pitchFamily="2" charset="77"/>
                    <a:ea typeface="Lato Light" panose="020F0502020204030203" pitchFamily="34" charset="0"/>
                    <a:cs typeface="Poppins Light" pitchFamily="2" charset="77"/>
                  </a:rPr>
                  <a:t>There are people who have a significant number.</a:t>
                </a:r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EE6D0C66-EB79-E945-AD73-4703B93B5A1A}"/>
                </a:ext>
              </a:extLst>
            </p:cNvPr>
            <p:cNvGrpSpPr/>
            <p:nvPr/>
          </p:nvGrpSpPr>
          <p:grpSpPr>
            <a:xfrm>
              <a:off x="1679017" y="4997586"/>
              <a:ext cx="13613256" cy="6004601"/>
              <a:chOff x="1679017" y="4498363"/>
              <a:chExt cx="13613256" cy="6004601"/>
            </a:xfrm>
          </p:grpSpPr>
          <p:graphicFrame>
            <p:nvGraphicFramePr>
              <p:cNvPr id="15" name="Chart 14">
                <a:extLst>
                  <a:ext uri="{FF2B5EF4-FFF2-40B4-BE49-F238E27FC236}">
                    <a16:creationId xmlns:a16="http://schemas.microsoft.com/office/drawing/2014/main" id="{7D30F9B2-E2A2-B14C-A59B-20E28C33440C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442449844"/>
                  </p:ext>
                </p:extLst>
              </p:nvPr>
            </p:nvGraphicFramePr>
            <p:xfrm>
              <a:off x="1679017" y="4498363"/>
              <a:ext cx="13613256" cy="5319908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2"/>
              </a:graphicData>
            </a:graphic>
          </p:graphicFrame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608B990A-17C8-7245-BCF0-A57182202B03}"/>
                  </a:ext>
                </a:extLst>
              </p:cNvPr>
              <p:cNvSpPr txBox="1"/>
              <p:nvPr/>
            </p:nvSpPr>
            <p:spPr>
              <a:xfrm>
                <a:off x="2818243" y="9671967"/>
                <a:ext cx="2593416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tx2"/>
                    </a:solidFill>
                    <a:latin typeface="Poppins Medium" pitchFamily="2" charset="77"/>
                    <a:ea typeface="Lato" panose="020F0502020204030203" pitchFamily="34" charset="0"/>
                    <a:cs typeface="Poppins Medium" pitchFamily="2" charset="77"/>
                  </a:rPr>
                  <a:t>Business System</a:t>
                </a: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C3621B3A-9FC4-EA47-985B-4C6B370D5C41}"/>
                  </a:ext>
                </a:extLst>
              </p:cNvPr>
              <p:cNvSpPr txBox="1"/>
              <p:nvPr/>
            </p:nvSpPr>
            <p:spPr>
              <a:xfrm>
                <a:off x="5810317" y="9671967"/>
                <a:ext cx="259341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tx2"/>
                    </a:solidFill>
                    <a:latin typeface="Poppins Medium" pitchFamily="2" charset="77"/>
                    <a:ea typeface="Lato" panose="020F0502020204030203" pitchFamily="34" charset="0"/>
                    <a:cs typeface="Poppins Medium" pitchFamily="2" charset="77"/>
                  </a:rPr>
                  <a:t>Suppliers</a:t>
                </a: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EDE2493A-AE78-8A4C-89BB-03C0AA45DCC6}"/>
                  </a:ext>
                </a:extLst>
              </p:cNvPr>
              <p:cNvSpPr txBox="1"/>
              <p:nvPr/>
            </p:nvSpPr>
            <p:spPr>
              <a:xfrm>
                <a:off x="8838967" y="9671967"/>
                <a:ext cx="259341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tx2"/>
                    </a:solidFill>
                    <a:latin typeface="Poppins Medium" pitchFamily="2" charset="77"/>
                    <a:ea typeface="Lato" panose="020F0502020204030203" pitchFamily="34" charset="0"/>
                    <a:cs typeface="Poppins Medium" pitchFamily="2" charset="77"/>
                  </a:rPr>
                  <a:t>Community</a:t>
                </a: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431E6816-E6D2-3243-BBC8-1B65C398AB7B}"/>
                  </a:ext>
                </a:extLst>
              </p:cNvPr>
              <p:cNvSpPr txBox="1"/>
              <p:nvPr/>
            </p:nvSpPr>
            <p:spPr>
              <a:xfrm>
                <a:off x="11837877" y="9671967"/>
                <a:ext cx="259341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tx2"/>
                    </a:solidFill>
                    <a:latin typeface="Poppins Medium" pitchFamily="2" charset="77"/>
                    <a:ea typeface="Lato" panose="020F0502020204030203" pitchFamily="34" charset="0"/>
                    <a:cs typeface="Poppins Medium" pitchFamily="2" charset="77"/>
                  </a:rPr>
                  <a:t>Competitors</a:t>
                </a:r>
              </a:p>
            </p:txBody>
          </p:sp>
        </p:grpSp>
      </p:grpSp>
      <p:sp>
        <p:nvSpPr>
          <p:cNvPr id="16" name="CuadroTexto 350">
            <a:extLst>
              <a:ext uri="{FF2B5EF4-FFF2-40B4-BE49-F238E27FC236}">
                <a16:creationId xmlns:a16="http://schemas.microsoft.com/office/drawing/2014/main" id="{34E9D75B-77F8-2346-A866-B15F08C77A57}"/>
              </a:ext>
            </a:extLst>
          </p:cNvPr>
          <p:cNvSpPr txBox="1"/>
          <p:nvPr/>
        </p:nvSpPr>
        <p:spPr>
          <a:xfrm>
            <a:off x="6328194" y="1071658"/>
            <a:ext cx="1172147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Century Gothic" panose="020B0502020202020204" pitchFamily="34" charset="0"/>
                <a:ea typeface="Lato Heavy" charset="0"/>
                <a:cs typeface="Poppins" pitchFamily="2" charset="77"/>
              </a:rPr>
              <a:t>Bar Charts Infographics</a:t>
            </a:r>
          </a:p>
        </p:txBody>
      </p:sp>
      <p:sp>
        <p:nvSpPr>
          <p:cNvPr id="20" name="CuadroTexto 351">
            <a:extLst>
              <a:ext uri="{FF2B5EF4-FFF2-40B4-BE49-F238E27FC236}">
                <a16:creationId xmlns:a16="http://schemas.microsoft.com/office/drawing/2014/main" id="{B2363338-983D-F540-AA9D-13C0F48569B3}"/>
              </a:ext>
            </a:extLst>
          </p:cNvPr>
          <p:cNvSpPr txBox="1"/>
          <p:nvPr/>
        </p:nvSpPr>
        <p:spPr>
          <a:xfrm>
            <a:off x="7816943" y="2426170"/>
            <a:ext cx="87437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  <a:cs typeface="Poppins Light" pitchFamily="2" charset="77"/>
              </a:rPr>
              <a:t>Analysis of different brands and products.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0761383-F17D-2744-90C1-EB4F5FD79458}"/>
              </a:ext>
            </a:extLst>
          </p:cNvPr>
          <p:cNvSpPr/>
          <p:nvPr/>
        </p:nvSpPr>
        <p:spPr>
          <a:xfrm>
            <a:off x="11079729" y="3215052"/>
            <a:ext cx="2223656" cy="387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73412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5EF959F1-DF7C-9A47-B51C-D87F0258A2D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9375119"/>
              </p:ext>
            </p:extLst>
          </p:nvPr>
        </p:nvGraphicFramePr>
        <p:xfrm>
          <a:off x="8953501" y="4273848"/>
          <a:ext cx="13870796" cy="78910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3" name="Group 2">
            <a:extLst>
              <a:ext uri="{FF2B5EF4-FFF2-40B4-BE49-F238E27FC236}">
                <a16:creationId xmlns:a16="http://schemas.microsoft.com/office/drawing/2014/main" id="{C353AB73-EE3D-644D-A5AF-23E74FAD55F1}"/>
              </a:ext>
            </a:extLst>
          </p:cNvPr>
          <p:cNvGrpSpPr/>
          <p:nvPr/>
        </p:nvGrpSpPr>
        <p:grpSpPr>
          <a:xfrm>
            <a:off x="1562879" y="4995735"/>
            <a:ext cx="6478240" cy="6573615"/>
            <a:chOff x="1271300" y="4995735"/>
            <a:chExt cx="6478240" cy="6573615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08BB3894-9F27-DB4B-BD43-783A9212E956}"/>
                </a:ext>
              </a:extLst>
            </p:cNvPr>
            <p:cNvSpPr/>
            <p:nvPr/>
          </p:nvSpPr>
          <p:spPr>
            <a:xfrm>
              <a:off x="1271300" y="5204342"/>
              <a:ext cx="229116" cy="22911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906C547-357E-E141-8861-8CEF0AA7EC95}"/>
                </a:ext>
              </a:extLst>
            </p:cNvPr>
            <p:cNvSpPr txBox="1"/>
            <p:nvPr/>
          </p:nvSpPr>
          <p:spPr>
            <a:xfrm>
              <a:off x="1915307" y="5591273"/>
              <a:ext cx="5834233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Poppins Light" pitchFamily="2" charset="77"/>
                  <a:ea typeface="Lato Light" panose="020F0502020204030203" pitchFamily="34" charset="0"/>
                  <a:cs typeface="Poppins Light" pitchFamily="2" charset="77"/>
                </a:rPr>
                <a:t>Business professionals like you connecting to share advice.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5AC7700-EDB1-3B44-BF24-0CFF36ABF9BE}"/>
                </a:ext>
              </a:extLst>
            </p:cNvPr>
            <p:cNvSpPr txBox="1"/>
            <p:nvPr/>
          </p:nvSpPr>
          <p:spPr>
            <a:xfrm>
              <a:off x="1915305" y="4995735"/>
              <a:ext cx="446688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solidFill>
                    <a:schemeClr val="tx2"/>
                  </a:solidFill>
                  <a:latin typeface="Poppins Medium" pitchFamily="2" charset="77"/>
                  <a:ea typeface="Lato" panose="020F0502020204030203" pitchFamily="34" charset="0"/>
                  <a:cs typeface="Poppins Medium" pitchFamily="2" charset="77"/>
                </a:rPr>
                <a:t>Business System</a:t>
              </a:r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8F8F80A8-D5C9-074A-A7C4-E39FDC976514}"/>
                </a:ext>
              </a:extLst>
            </p:cNvPr>
            <p:cNvGrpSpPr/>
            <p:nvPr/>
          </p:nvGrpSpPr>
          <p:grpSpPr>
            <a:xfrm>
              <a:off x="1271300" y="7507720"/>
              <a:ext cx="6478240" cy="1549645"/>
              <a:chOff x="1271300" y="7507720"/>
              <a:chExt cx="6478240" cy="1549645"/>
            </a:xfrm>
          </p:grpSpPr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EF4A08D6-F47C-834D-9285-218A6D6A775E}"/>
                  </a:ext>
                </a:extLst>
              </p:cNvPr>
              <p:cNvSpPr/>
              <p:nvPr/>
            </p:nvSpPr>
            <p:spPr>
              <a:xfrm>
                <a:off x="1271300" y="7716327"/>
                <a:ext cx="229116" cy="22911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E0489D17-02DC-9B4C-867A-FCF68DF0C503}"/>
                  </a:ext>
                </a:extLst>
              </p:cNvPr>
              <p:cNvSpPr txBox="1"/>
              <p:nvPr/>
            </p:nvSpPr>
            <p:spPr>
              <a:xfrm>
                <a:off x="1915307" y="8103258"/>
                <a:ext cx="5834233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latin typeface="Poppins Light" pitchFamily="2" charset="77"/>
                    <a:ea typeface="Lato Light" panose="020F0502020204030203" pitchFamily="34" charset="0"/>
                    <a:cs typeface="Poppins Light" pitchFamily="2" charset="77"/>
                  </a:rPr>
                  <a:t>Business professionals like you connecting to share advice.</a:t>
                </a: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23478BAB-634A-9D48-8971-BE5D00D769B8}"/>
                  </a:ext>
                </a:extLst>
              </p:cNvPr>
              <p:cNvSpPr txBox="1"/>
              <p:nvPr/>
            </p:nvSpPr>
            <p:spPr>
              <a:xfrm>
                <a:off x="1915305" y="7507720"/>
                <a:ext cx="446688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>
                    <a:solidFill>
                      <a:schemeClr val="tx2"/>
                    </a:solidFill>
                    <a:latin typeface="Poppins Medium" pitchFamily="2" charset="77"/>
                    <a:ea typeface="Lato" panose="020F0502020204030203" pitchFamily="34" charset="0"/>
                    <a:cs typeface="Poppins Medium" pitchFamily="2" charset="77"/>
                  </a:rPr>
                  <a:t>Suppliers</a:t>
                </a:r>
              </a:p>
            </p:txBody>
          </p:sp>
        </p:grp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EE7B3187-F88E-8546-A4A2-17B7BADD87E5}"/>
                </a:ext>
              </a:extLst>
            </p:cNvPr>
            <p:cNvSpPr/>
            <p:nvPr/>
          </p:nvSpPr>
          <p:spPr>
            <a:xfrm>
              <a:off x="1271300" y="10228312"/>
              <a:ext cx="229116" cy="22911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716CCF8-38AC-4545-9EFD-EF01B44B8CF8}"/>
                </a:ext>
              </a:extLst>
            </p:cNvPr>
            <p:cNvSpPr txBox="1"/>
            <p:nvPr/>
          </p:nvSpPr>
          <p:spPr>
            <a:xfrm>
              <a:off x="1915307" y="10615243"/>
              <a:ext cx="5834233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Poppins Light" pitchFamily="2" charset="77"/>
                  <a:ea typeface="Lato Light" panose="020F0502020204030203" pitchFamily="34" charset="0"/>
                  <a:cs typeface="Poppins Light" pitchFamily="2" charset="77"/>
                </a:rPr>
                <a:t>Business professionals like you connecting to share advice.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B4F5F80-CA04-8942-8DAC-6AE19960E50E}"/>
                </a:ext>
              </a:extLst>
            </p:cNvPr>
            <p:cNvSpPr txBox="1"/>
            <p:nvPr/>
          </p:nvSpPr>
          <p:spPr>
            <a:xfrm>
              <a:off x="1915305" y="10019705"/>
              <a:ext cx="446688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solidFill>
                    <a:schemeClr val="tx2"/>
                  </a:solidFill>
                  <a:latin typeface="Poppins Medium" pitchFamily="2" charset="77"/>
                  <a:ea typeface="Lato" panose="020F0502020204030203" pitchFamily="34" charset="0"/>
                  <a:cs typeface="Poppins Medium" pitchFamily="2" charset="77"/>
                </a:rPr>
                <a:t>Suppliers</a:t>
              </a:r>
            </a:p>
          </p:txBody>
        </p:sp>
      </p:grpSp>
      <p:sp>
        <p:nvSpPr>
          <p:cNvPr id="19" name="CuadroTexto 350">
            <a:extLst>
              <a:ext uri="{FF2B5EF4-FFF2-40B4-BE49-F238E27FC236}">
                <a16:creationId xmlns:a16="http://schemas.microsoft.com/office/drawing/2014/main" id="{7B0FF973-A71F-5F40-989E-0951B023E247}"/>
              </a:ext>
            </a:extLst>
          </p:cNvPr>
          <p:cNvSpPr txBox="1"/>
          <p:nvPr/>
        </p:nvSpPr>
        <p:spPr>
          <a:xfrm>
            <a:off x="6328194" y="1071658"/>
            <a:ext cx="1172147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Century Gothic" panose="020B0502020202020204" pitchFamily="34" charset="0"/>
                <a:ea typeface="Lato Heavy" charset="0"/>
                <a:cs typeface="Poppins" pitchFamily="2" charset="77"/>
              </a:rPr>
              <a:t>Bar Charts Infographics</a:t>
            </a:r>
          </a:p>
        </p:txBody>
      </p:sp>
      <p:sp>
        <p:nvSpPr>
          <p:cNvPr id="20" name="CuadroTexto 351">
            <a:extLst>
              <a:ext uri="{FF2B5EF4-FFF2-40B4-BE49-F238E27FC236}">
                <a16:creationId xmlns:a16="http://schemas.microsoft.com/office/drawing/2014/main" id="{1EFDB2C1-66C3-514F-AC46-69D828ADABDD}"/>
              </a:ext>
            </a:extLst>
          </p:cNvPr>
          <p:cNvSpPr txBox="1"/>
          <p:nvPr/>
        </p:nvSpPr>
        <p:spPr>
          <a:xfrm>
            <a:off x="7816943" y="2426170"/>
            <a:ext cx="87437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  <a:cs typeface="Poppins Light" pitchFamily="2" charset="77"/>
              </a:rPr>
              <a:t>Analysis of different brands and products.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90932A8-2D28-1C46-9A63-CA78C292A60B}"/>
              </a:ext>
            </a:extLst>
          </p:cNvPr>
          <p:cNvSpPr/>
          <p:nvPr/>
        </p:nvSpPr>
        <p:spPr>
          <a:xfrm>
            <a:off x="11079729" y="3215052"/>
            <a:ext cx="2223656" cy="387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86680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Chart 44">
            <a:extLst>
              <a:ext uri="{FF2B5EF4-FFF2-40B4-BE49-F238E27FC236}">
                <a16:creationId xmlns:a16="http://schemas.microsoft.com/office/drawing/2014/main" id="{490EDF37-45BF-D04E-9051-ADF01AB2004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98688352"/>
              </p:ext>
            </p:extLst>
          </p:nvPr>
        </p:nvGraphicFramePr>
        <p:xfrm>
          <a:off x="2607733" y="6117183"/>
          <a:ext cx="3285068" cy="47209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3" name="Chart 44">
            <a:extLst>
              <a:ext uri="{FF2B5EF4-FFF2-40B4-BE49-F238E27FC236}">
                <a16:creationId xmlns:a16="http://schemas.microsoft.com/office/drawing/2014/main" id="{5CCC958A-A416-9646-999F-2D28ABFF5B6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67130208"/>
              </p:ext>
            </p:extLst>
          </p:nvPr>
        </p:nvGraphicFramePr>
        <p:xfrm>
          <a:off x="10546291" y="6117183"/>
          <a:ext cx="3285068" cy="47209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4" name="Chart 44">
            <a:extLst>
              <a:ext uri="{FF2B5EF4-FFF2-40B4-BE49-F238E27FC236}">
                <a16:creationId xmlns:a16="http://schemas.microsoft.com/office/drawing/2014/main" id="{037E78CA-3D50-BE44-AC9A-90DC670B950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55980004"/>
              </p:ext>
            </p:extLst>
          </p:nvPr>
        </p:nvGraphicFramePr>
        <p:xfrm>
          <a:off x="18484849" y="6117183"/>
          <a:ext cx="3285068" cy="47209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1" name="CuadroTexto 395">
            <a:extLst>
              <a:ext uri="{FF2B5EF4-FFF2-40B4-BE49-F238E27FC236}">
                <a16:creationId xmlns:a16="http://schemas.microsoft.com/office/drawing/2014/main" id="{5A1F54B4-10BE-FD42-AA37-F4C76DA4BD7C}"/>
              </a:ext>
            </a:extLst>
          </p:cNvPr>
          <p:cNvSpPr txBox="1"/>
          <p:nvPr/>
        </p:nvSpPr>
        <p:spPr>
          <a:xfrm>
            <a:off x="1967692" y="4788106"/>
            <a:ext cx="45651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tx2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Financial</a:t>
            </a:r>
          </a:p>
        </p:txBody>
      </p:sp>
      <p:sp>
        <p:nvSpPr>
          <p:cNvPr id="42" name="CuadroTexto 395">
            <a:extLst>
              <a:ext uri="{FF2B5EF4-FFF2-40B4-BE49-F238E27FC236}">
                <a16:creationId xmlns:a16="http://schemas.microsoft.com/office/drawing/2014/main" id="{77CE9F00-613F-4A4F-9065-AA03896F20BA}"/>
              </a:ext>
            </a:extLst>
          </p:cNvPr>
          <p:cNvSpPr txBox="1"/>
          <p:nvPr/>
        </p:nvSpPr>
        <p:spPr>
          <a:xfrm>
            <a:off x="9906250" y="4788106"/>
            <a:ext cx="45651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tx2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Strategy</a:t>
            </a:r>
          </a:p>
        </p:txBody>
      </p:sp>
      <p:sp>
        <p:nvSpPr>
          <p:cNvPr id="43" name="CuadroTexto 395">
            <a:extLst>
              <a:ext uri="{FF2B5EF4-FFF2-40B4-BE49-F238E27FC236}">
                <a16:creationId xmlns:a16="http://schemas.microsoft.com/office/drawing/2014/main" id="{9074165F-1649-D347-A50A-A7063981189A}"/>
              </a:ext>
            </a:extLst>
          </p:cNvPr>
          <p:cNvSpPr txBox="1"/>
          <p:nvPr/>
        </p:nvSpPr>
        <p:spPr>
          <a:xfrm>
            <a:off x="17844809" y="4788106"/>
            <a:ext cx="45651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tx2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Business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FFDA47DF-8FB7-AA40-AF93-3A0E79718649}"/>
              </a:ext>
            </a:extLst>
          </p:cNvPr>
          <p:cNvSpPr txBox="1"/>
          <p:nvPr/>
        </p:nvSpPr>
        <p:spPr>
          <a:xfrm>
            <a:off x="1333149" y="11204673"/>
            <a:ext cx="58342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Poppins Light" pitchFamily="2" charset="77"/>
                <a:ea typeface="Lato Light" panose="020F0502020204030203" pitchFamily="34" charset="0"/>
                <a:cs typeface="Poppins Light" pitchFamily="2" charset="77"/>
              </a:rPr>
              <a:t>Business professionals like you connecting to share advice.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20D7C77C-E150-D845-986A-7BC0354685C7}"/>
              </a:ext>
            </a:extLst>
          </p:cNvPr>
          <p:cNvSpPr txBox="1"/>
          <p:nvPr/>
        </p:nvSpPr>
        <p:spPr>
          <a:xfrm>
            <a:off x="9271707" y="11204673"/>
            <a:ext cx="58342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Poppins Light" pitchFamily="2" charset="77"/>
                <a:ea typeface="Lato Light" panose="020F0502020204030203" pitchFamily="34" charset="0"/>
                <a:cs typeface="Poppins Light" pitchFamily="2" charset="77"/>
              </a:rPr>
              <a:t>Business professionals like you connecting to share advice.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245EA1CC-19E3-BF47-B711-A3D32317A87F}"/>
              </a:ext>
            </a:extLst>
          </p:cNvPr>
          <p:cNvSpPr txBox="1"/>
          <p:nvPr/>
        </p:nvSpPr>
        <p:spPr>
          <a:xfrm>
            <a:off x="17210265" y="11204673"/>
            <a:ext cx="58342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Poppins Light" pitchFamily="2" charset="77"/>
                <a:ea typeface="Lato Light" panose="020F0502020204030203" pitchFamily="34" charset="0"/>
                <a:cs typeface="Poppins Light" pitchFamily="2" charset="77"/>
              </a:rPr>
              <a:t>Business professionals like you connecting to share advice.</a:t>
            </a:r>
          </a:p>
        </p:txBody>
      </p:sp>
      <p:sp>
        <p:nvSpPr>
          <p:cNvPr id="15" name="CuadroTexto 350">
            <a:extLst>
              <a:ext uri="{FF2B5EF4-FFF2-40B4-BE49-F238E27FC236}">
                <a16:creationId xmlns:a16="http://schemas.microsoft.com/office/drawing/2014/main" id="{35901956-DAEC-0C4A-A56E-032A5C72A4DE}"/>
              </a:ext>
            </a:extLst>
          </p:cNvPr>
          <p:cNvSpPr txBox="1"/>
          <p:nvPr/>
        </p:nvSpPr>
        <p:spPr>
          <a:xfrm>
            <a:off x="6328194" y="1071658"/>
            <a:ext cx="1172147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Century Gothic" panose="020B0502020202020204" pitchFamily="34" charset="0"/>
                <a:ea typeface="Lato Heavy" charset="0"/>
                <a:cs typeface="Poppins" pitchFamily="2" charset="77"/>
              </a:rPr>
              <a:t>Bar Charts Infographics</a:t>
            </a:r>
          </a:p>
        </p:txBody>
      </p:sp>
      <p:sp>
        <p:nvSpPr>
          <p:cNvPr id="16" name="CuadroTexto 351">
            <a:extLst>
              <a:ext uri="{FF2B5EF4-FFF2-40B4-BE49-F238E27FC236}">
                <a16:creationId xmlns:a16="http://schemas.microsoft.com/office/drawing/2014/main" id="{7DCE7ECD-DFB5-CB4B-836F-462F52ED1698}"/>
              </a:ext>
            </a:extLst>
          </p:cNvPr>
          <p:cNvSpPr txBox="1"/>
          <p:nvPr/>
        </p:nvSpPr>
        <p:spPr>
          <a:xfrm>
            <a:off x="7816943" y="2426170"/>
            <a:ext cx="87437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  <a:cs typeface="Poppins Light" pitchFamily="2" charset="77"/>
              </a:rPr>
              <a:t>Analysis of different brands and products.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CD23E32-E435-EE4E-BD94-C737D51DB730}"/>
              </a:ext>
            </a:extLst>
          </p:cNvPr>
          <p:cNvSpPr/>
          <p:nvPr/>
        </p:nvSpPr>
        <p:spPr>
          <a:xfrm>
            <a:off x="11079729" y="3215052"/>
            <a:ext cx="2223656" cy="387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90649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Chart 44">
            <a:extLst>
              <a:ext uri="{FF2B5EF4-FFF2-40B4-BE49-F238E27FC236}">
                <a16:creationId xmlns:a16="http://schemas.microsoft.com/office/drawing/2014/main" id="{7053BACC-9C77-7A4F-A0DB-4229C4B7B93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42597498"/>
              </p:ext>
            </p:extLst>
          </p:nvPr>
        </p:nvGraphicFramePr>
        <p:xfrm>
          <a:off x="11335009" y="5831423"/>
          <a:ext cx="11342111" cy="6235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0" name="CuadroTexto 395">
            <a:extLst>
              <a:ext uri="{FF2B5EF4-FFF2-40B4-BE49-F238E27FC236}">
                <a16:creationId xmlns:a16="http://schemas.microsoft.com/office/drawing/2014/main" id="{EB5A9F76-17FC-7B4B-80B2-7A912B967FEC}"/>
              </a:ext>
            </a:extLst>
          </p:cNvPr>
          <p:cNvSpPr txBox="1"/>
          <p:nvPr/>
        </p:nvSpPr>
        <p:spPr>
          <a:xfrm>
            <a:off x="12822054" y="5032976"/>
            <a:ext cx="16355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accent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45%</a:t>
            </a:r>
          </a:p>
        </p:txBody>
      </p:sp>
      <p:sp>
        <p:nvSpPr>
          <p:cNvPr id="21" name="CuadroTexto 395">
            <a:extLst>
              <a:ext uri="{FF2B5EF4-FFF2-40B4-BE49-F238E27FC236}">
                <a16:creationId xmlns:a16="http://schemas.microsoft.com/office/drawing/2014/main" id="{B4E79027-7993-8747-84A2-447EEF92A7D5}"/>
              </a:ext>
            </a:extLst>
          </p:cNvPr>
          <p:cNvSpPr txBox="1"/>
          <p:nvPr/>
        </p:nvSpPr>
        <p:spPr>
          <a:xfrm>
            <a:off x="16188288" y="5032976"/>
            <a:ext cx="16355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accent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50%</a:t>
            </a:r>
          </a:p>
        </p:txBody>
      </p:sp>
      <p:sp>
        <p:nvSpPr>
          <p:cNvPr id="22" name="CuadroTexto 395">
            <a:extLst>
              <a:ext uri="{FF2B5EF4-FFF2-40B4-BE49-F238E27FC236}">
                <a16:creationId xmlns:a16="http://schemas.microsoft.com/office/drawing/2014/main" id="{6DC2A5D8-4D0D-F042-9E95-35E4D9E63CE9}"/>
              </a:ext>
            </a:extLst>
          </p:cNvPr>
          <p:cNvSpPr txBox="1"/>
          <p:nvPr/>
        </p:nvSpPr>
        <p:spPr>
          <a:xfrm>
            <a:off x="19554522" y="5032976"/>
            <a:ext cx="16355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accent3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70%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0002108-0ED7-B440-9825-32BE15E079F2}"/>
              </a:ext>
            </a:extLst>
          </p:cNvPr>
          <p:cNvSpPr txBox="1"/>
          <p:nvPr/>
        </p:nvSpPr>
        <p:spPr>
          <a:xfrm flipH="1">
            <a:off x="1791925" y="5682741"/>
            <a:ext cx="5636570" cy="1030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3660"/>
              </a:lnSpc>
            </a:pPr>
            <a:r>
              <a:rPr lang="en-US" sz="2800" dirty="0">
                <a:latin typeface="Poppins Light" pitchFamily="2" charset="77"/>
                <a:ea typeface="Lato Light" panose="020F0502020204030203" pitchFamily="34" charset="0"/>
                <a:cs typeface="Poppins Light" pitchFamily="2" charset="77"/>
              </a:rPr>
              <a:t>Business professionals like you connecting to share advice.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4245304-6B44-3444-9A64-AB831AA53551}"/>
              </a:ext>
            </a:extLst>
          </p:cNvPr>
          <p:cNvSpPr txBox="1"/>
          <p:nvPr/>
        </p:nvSpPr>
        <p:spPr>
          <a:xfrm flipH="1">
            <a:off x="2961607" y="4920417"/>
            <a:ext cx="44668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dirty="0">
                <a:solidFill>
                  <a:schemeClr val="tx2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Community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6F00BD00-8B9B-C841-AD94-F0105F9207C9}"/>
              </a:ext>
            </a:extLst>
          </p:cNvPr>
          <p:cNvSpPr/>
          <p:nvPr/>
        </p:nvSpPr>
        <p:spPr>
          <a:xfrm flipH="1">
            <a:off x="7663757" y="5043602"/>
            <a:ext cx="1500348" cy="150034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Poppins Medium" pitchFamily="2" charset="77"/>
                <a:cs typeface="Poppins Medium" pitchFamily="2" charset="77"/>
              </a:rPr>
              <a:t>01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F9E1C48-D971-C146-9840-DD07CA7EF44B}"/>
              </a:ext>
            </a:extLst>
          </p:cNvPr>
          <p:cNvSpPr txBox="1"/>
          <p:nvPr/>
        </p:nvSpPr>
        <p:spPr>
          <a:xfrm flipH="1">
            <a:off x="1791925" y="8087920"/>
            <a:ext cx="5636570" cy="1030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3660"/>
              </a:lnSpc>
            </a:pPr>
            <a:r>
              <a:rPr lang="en-US" sz="2800" dirty="0">
                <a:latin typeface="Poppins Light" pitchFamily="2" charset="77"/>
                <a:ea typeface="Lato Light" panose="020F0502020204030203" pitchFamily="34" charset="0"/>
                <a:cs typeface="Poppins Light" pitchFamily="2" charset="77"/>
              </a:rPr>
              <a:t>Business professionals like you connecting to share advice.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61920CB-F7A3-7549-8DCD-10AF64967CA5}"/>
              </a:ext>
            </a:extLst>
          </p:cNvPr>
          <p:cNvSpPr txBox="1"/>
          <p:nvPr/>
        </p:nvSpPr>
        <p:spPr>
          <a:xfrm flipH="1">
            <a:off x="2961607" y="7325596"/>
            <a:ext cx="44668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dirty="0">
                <a:solidFill>
                  <a:schemeClr val="tx2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Competitors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C9B2C92C-F99A-E744-9942-ABA17A3F3475}"/>
              </a:ext>
            </a:extLst>
          </p:cNvPr>
          <p:cNvSpPr/>
          <p:nvPr/>
        </p:nvSpPr>
        <p:spPr>
          <a:xfrm flipH="1">
            <a:off x="7657935" y="7498311"/>
            <a:ext cx="1500348" cy="150034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Poppins Medium" pitchFamily="2" charset="77"/>
                <a:cs typeface="Poppins Medium" pitchFamily="2" charset="77"/>
              </a:rPr>
              <a:t>02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D56E59E-C6C9-E54F-A933-19803028DC84}"/>
              </a:ext>
            </a:extLst>
          </p:cNvPr>
          <p:cNvSpPr txBox="1"/>
          <p:nvPr/>
        </p:nvSpPr>
        <p:spPr>
          <a:xfrm flipH="1">
            <a:off x="1791925" y="10715344"/>
            <a:ext cx="5636570" cy="1030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3660"/>
              </a:lnSpc>
            </a:pPr>
            <a:r>
              <a:rPr lang="en-US" sz="2800" dirty="0">
                <a:latin typeface="Poppins Light" pitchFamily="2" charset="77"/>
                <a:ea typeface="Lato Light" panose="020F0502020204030203" pitchFamily="34" charset="0"/>
                <a:cs typeface="Poppins Light" pitchFamily="2" charset="77"/>
              </a:rPr>
              <a:t>Business professionals like you connecting to share advice.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A15D0FC-AC0E-8A41-973B-E10367A8C3FF}"/>
              </a:ext>
            </a:extLst>
          </p:cNvPr>
          <p:cNvSpPr txBox="1"/>
          <p:nvPr/>
        </p:nvSpPr>
        <p:spPr>
          <a:xfrm flipH="1">
            <a:off x="2961607" y="9953020"/>
            <a:ext cx="44668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dirty="0">
                <a:solidFill>
                  <a:schemeClr val="tx2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Financial</a:t>
            </a: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F0B44BF1-B968-7F47-822D-8C2FC589CF79}"/>
              </a:ext>
            </a:extLst>
          </p:cNvPr>
          <p:cNvSpPr/>
          <p:nvPr/>
        </p:nvSpPr>
        <p:spPr>
          <a:xfrm flipH="1">
            <a:off x="7663757" y="10136179"/>
            <a:ext cx="1500348" cy="150034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Poppins Medium" pitchFamily="2" charset="77"/>
                <a:cs typeface="Poppins Medium" pitchFamily="2" charset="77"/>
              </a:rPr>
              <a:t>03</a:t>
            </a:r>
          </a:p>
        </p:txBody>
      </p:sp>
      <p:sp>
        <p:nvSpPr>
          <p:cNvPr id="18" name="CuadroTexto 350">
            <a:extLst>
              <a:ext uri="{FF2B5EF4-FFF2-40B4-BE49-F238E27FC236}">
                <a16:creationId xmlns:a16="http://schemas.microsoft.com/office/drawing/2014/main" id="{802A7331-AF79-3245-A732-894B9CD61256}"/>
              </a:ext>
            </a:extLst>
          </p:cNvPr>
          <p:cNvSpPr txBox="1"/>
          <p:nvPr/>
        </p:nvSpPr>
        <p:spPr>
          <a:xfrm>
            <a:off x="6328194" y="1071658"/>
            <a:ext cx="1172147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Century Gothic" panose="020B0502020202020204" pitchFamily="34" charset="0"/>
                <a:ea typeface="Lato Heavy" charset="0"/>
                <a:cs typeface="Poppins" pitchFamily="2" charset="77"/>
              </a:rPr>
              <a:t>Bar Charts Infographics</a:t>
            </a:r>
          </a:p>
        </p:txBody>
      </p:sp>
      <p:sp>
        <p:nvSpPr>
          <p:cNvPr id="19" name="CuadroTexto 351">
            <a:extLst>
              <a:ext uri="{FF2B5EF4-FFF2-40B4-BE49-F238E27FC236}">
                <a16:creationId xmlns:a16="http://schemas.microsoft.com/office/drawing/2014/main" id="{D79533CD-FF63-104F-9E4B-CF445A106696}"/>
              </a:ext>
            </a:extLst>
          </p:cNvPr>
          <p:cNvSpPr txBox="1"/>
          <p:nvPr/>
        </p:nvSpPr>
        <p:spPr>
          <a:xfrm>
            <a:off x="7816943" y="2426170"/>
            <a:ext cx="87437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  <a:cs typeface="Poppins Light" pitchFamily="2" charset="77"/>
              </a:rPr>
              <a:t>Analysis of different brands and products.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36ABE4B-A16D-C34A-8D2D-FD1AAD9F3A28}"/>
              </a:ext>
            </a:extLst>
          </p:cNvPr>
          <p:cNvSpPr/>
          <p:nvPr/>
        </p:nvSpPr>
        <p:spPr>
          <a:xfrm>
            <a:off x="11079729" y="3215052"/>
            <a:ext cx="2223656" cy="387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91714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Chart 17">
            <a:extLst>
              <a:ext uri="{FF2B5EF4-FFF2-40B4-BE49-F238E27FC236}">
                <a16:creationId xmlns:a16="http://schemas.microsoft.com/office/drawing/2014/main" id="{AD2C1542-71E4-A248-B53D-00E1081499F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74051009"/>
              </p:ext>
            </p:extLst>
          </p:nvPr>
        </p:nvGraphicFramePr>
        <p:xfrm>
          <a:off x="4337050" y="4065588"/>
          <a:ext cx="15703550" cy="63992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CFC0F524-B883-754C-B9E2-0300D6F81112}"/>
              </a:ext>
            </a:extLst>
          </p:cNvPr>
          <p:cNvSpPr/>
          <p:nvPr/>
        </p:nvSpPr>
        <p:spPr>
          <a:xfrm>
            <a:off x="3098800" y="7951596"/>
            <a:ext cx="17653000" cy="1989984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2BE67F7-6D41-C24C-9CD4-4A0E499F908F}"/>
              </a:ext>
            </a:extLst>
          </p:cNvPr>
          <p:cNvCxnSpPr/>
          <p:nvPr/>
        </p:nvCxnSpPr>
        <p:spPr>
          <a:xfrm>
            <a:off x="4568172" y="7951596"/>
            <a:ext cx="15955028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FD955146-04B9-B943-A603-62C76DDF2D2E}"/>
              </a:ext>
            </a:extLst>
          </p:cNvPr>
          <p:cNvSpPr/>
          <p:nvPr/>
        </p:nvSpPr>
        <p:spPr>
          <a:xfrm>
            <a:off x="20523200" y="7251282"/>
            <a:ext cx="3863975" cy="133894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$23,585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3EA5287A-AFDE-654C-A11A-456DFD16D7D0}"/>
              </a:ext>
            </a:extLst>
          </p:cNvPr>
          <p:cNvGrpSpPr/>
          <p:nvPr/>
        </p:nvGrpSpPr>
        <p:grpSpPr>
          <a:xfrm>
            <a:off x="2876827" y="10885902"/>
            <a:ext cx="18623995" cy="1575043"/>
            <a:chOff x="3906822" y="11284063"/>
            <a:chExt cx="18623995" cy="1575043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AF537EE8-96FA-1647-B32F-228AD695B4F2}"/>
                </a:ext>
              </a:extLst>
            </p:cNvPr>
            <p:cNvGrpSpPr/>
            <p:nvPr/>
          </p:nvGrpSpPr>
          <p:grpSpPr>
            <a:xfrm>
              <a:off x="3906822" y="11309461"/>
              <a:ext cx="9102410" cy="1549645"/>
              <a:chOff x="10857727" y="4616959"/>
              <a:chExt cx="9102410" cy="1549645"/>
            </a:xfrm>
          </p:grpSpPr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E5AEA33A-1FCE-A244-9E06-AF4E1031BEAF}"/>
                  </a:ext>
                </a:extLst>
              </p:cNvPr>
              <p:cNvSpPr/>
              <p:nvPr/>
            </p:nvSpPr>
            <p:spPr>
              <a:xfrm>
                <a:off x="10857727" y="4825566"/>
                <a:ext cx="229116" cy="229116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4BAF0793-FB40-324B-915D-0742014F1F8B}"/>
                  </a:ext>
                </a:extLst>
              </p:cNvPr>
              <p:cNvGrpSpPr/>
              <p:nvPr/>
            </p:nvGrpSpPr>
            <p:grpSpPr>
              <a:xfrm>
                <a:off x="11501732" y="4616959"/>
                <a:ext cx="8458405" cy="1549645"/>
                <a:chOff x="1815213" y="7999712"/>
                <a:chExt cx="8458405" cy="1549645"/>
              </a:xfrm>
            </p:grpSpPr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6B9C57AF-ED3B-8041-BA99-CAF892E8B08D}"/>
                    </a:ext>
                  </a:extLst>
                </p:cNvPr>
                <p:cNvSpPr txBox="1"/>
                <p:nvPr/>
              </p:nvSpPr>
              <p:spPr>
                <a:xfrm>
                  <a:off x="1815215" y="8595250"/>
                  <a:ext cx="8458403" cy="95410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800" dirty="0">
                      <a:latin typeface="Poppins Light" pitchFamily="2" charset="77"/>
                      <a:ea typeface="Lato Light" panose="020F0502020204030203" pitchFamily="34" charset="0"/>
                      <a:cs typeface="Poppins Light" pitchFamily="2" charset="77"/>
                    </a:rPr>
                    <a:t>Business professionals like you connecting to share advice, promotions only work as well.</a:t>
                  </a:r>
                </a:p>
              </p:txBody>
            </p:sp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285F4F3B-3F74-B34A-9722-0D183053FECA}"/>
                    </a:ext>
                  </a:extLst>
                </p:cNvPr>
                <p:cNvSpPr txBox="1"/>
                <p:nvPr/>
              </p:nvSpPr>
              <p:spPr>
                <a:xfrm>
                  <a:off x="1815213" y="7999712"/>
                  <a:ext cx="4466889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3600" dirty="0">
                      <a:solidFill>
                        <a:schemeClr val="tx2"/>
                      </a:solidFill>
                      <a:latin typeface="Poppins Medium" pitchFamily="2" charset="77"/>
                      <a:ea typeface="Lato" panose="020F0502020204030203" pitchFamily="34" charset="0"/>
                      <a:cs typeface="Poppins Medium" pitchFamily="2" charset="77"/>
                    </a:rPr>
                    <a:t>Business System</a:t>
                  </a:r>
                </a:p>
              </p:txBody>
            </p:sp>
          </p:grpSp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ECBF88E2-564C-C240-8F30-9BE6A9FD8018}"/>
                </a:ext>
              </a:extLst>
            </p:cNvPr>
            <p:cNvGrpSpPr/>
            <p:nvPr/>
          </p:nvGrpSpPr>
          <p:grpSpPr>
            <a:xfrm>
              <a:off x="13428407" y="11284063"/>
              <a:ext cx="9102410" cy="1549645"/>
              <a:chOff x="10857727" y="4616959"/>
              <a:chExt cx="9102410" cy="1549645"/>
            </a:xfrm>
          </p:grpSpPr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E38DFA31-ED8B-AB41-8A68-66481923595C}"/>
                  </a:ext>
                </a:extLst>
              </p:cNvPr>
              <p:cNvSpPr/>
              <p:nvPr/>
            </p:nvSpPr>
            <p:spPr>
              <a:xfrm>
                <a:off x="10857727" y="4825566"/>
                <a:ext cx="229116" cy="22911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46" name="Group 45">
                <a:extLst>
                  <a:ext uri="{FF2B5EF4-FFF2-40B4-BE49-F238E27FC236}">
                    <a16:creationId xmlns:a16="http://schemas.microsoft.com/office/drawing/2014/main" id="{D7283F12-9963-FB47-99C5-AE816E4C6EE9}"/>
                  </a:ext>
                </a:extLst>
              </p:cNvPr>
              <p:cNvGrpSpPr/>
              <p:nvPr/>
            </p:nvGrpSpPr>
            <p:grpSpPr>
              <a:xfrm>
                <a:off x="11501732" y="4616959"/>
                <a:ext cx="8458405" cy="1549645"/>
                <a:chOff x="1815213" y="7999712"/>
                <a:chExt cx="8458405" cy="1549645"/>
              </a:xfrm>
            </p:grpSpPr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BB88607A-6032-FD47-9821-EDB08472F5BC}"/>
                    </a:ext>
                  </a:extLst>
                </p:cNvPr>
                <p:cNvSpPr txBox="1"/>
                <p:nvPr/>
              </p:nvSpPr>
              <p:spPr>
                <a:xfrm>
                  <a:off x="1815215" y="8595250"/>
                  <a:ext cx="8458403" cy="95410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800" dirty="0">
                      <a:latin typeface="Poppins Light" pitchFamily="2" charset="77"/>
                      <a:ea typeface="Lato Light" panose="020F0502020204030203" pitchFamily="34" charset="0"/>
                      <a:cs typeface="Poppins Light" pitchFamily="2" charset="77"/>
                    </a:rPr>
                    <a:t>Business professionals like you connecting to share advice, promotions only work as well.</a:t>
                  </a:r>
                </a:p>
              </p:txBody>
            </p:sp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8E59BDCA-A33C-AD47-86D8-76CCD5832CDC}"/>
                    </a:ext>
                  </a:extLst>
                </p:cNvPr>
                <p:cNvSpPr txBox="1"/>
                <p:nvPr/>
              </p:nvSpPr>
              <p:spPr>
                <a:xfrm>
                  <a:off x="1815213" y="7999712"/>
                  <a:ext cx="4466889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3600" dirty="0">
                      <a:solidFill>
                        <a:schemeClr val="tx2"/>
                      </a:solidFill>
                      <a:latin typeface="Poppins Medium" pitchFamily="2" charset="77"/>
                      <a:ea typeface="Lato" panose="020F0502020204030203" pitchFamily="34" charset="0"/>
                      <a:cs typeface="Poppins Medium" pitchFamily="2" charset="77"/>
                    </a:rPr>
                    <a:t>Suppliers</a:t>
                  </a:r>
                </a:p>
              </p:txBody>
            </p:sp>
          </p:grpSp>
        </p:grpSp>
      </p:grpSp>
      <p:sp>
        <p:nvSpPr>
          <p:cNvPr id="20" name="CuadroTexto 350">
            <a:extLst>
              <a:ext uri="{FF2B5EF4-FFF2-40B4-BE49-F238E27FC236}">
                <a16:creationId xmlns:a16="http://schemas.microsoft.com/office/drawing/2014/main" id="{48EBE417-EAEB-9349-B4FA-CFCE810510BE}"/>
              </a:ext>
            </a:extLst>
          </p:cNvPr>
          <p:cNvSpPr txBox="1"/>
          <p:nvPr/>
        </p:nvSpPr>
        <p:spPr>
          <a:xfrm>
            <a:off x="6328194" y="1071658"/>
            <a:ext cx="1172147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Century Gothic" panose="020B0502020202020204" pitchFamily="34" charset="0"/>
                <a:ea typeface="Lato Heavy" charset="0"/>
                <a:cs typeface="Poppins" pitchFamily="2" charset="77"/>
              </a:rPr>
              <a:t>Bar Charts Infographics</a:t>
            </a:r>
          </a:p>
        </p:txBody>
      </p:sp>
      <p:sp>
        <p:nvSpPr>
          <p:cNvPr id="21" name="CuadroTexto 351">
            <a:extLst>
              <a:ext uri="{FF2B5EF4-FFF2-40B4-BE49-F238E27FC236}">
                <a16:creationId xmlns:a16="http://schemas.microsoft.com/office/drawing/2014/main" id="{D26B609B-8DB9-5442-AE64-429E0B7EF84F}"/>
              </a:ext>
            </a:extLst>
          </p:cNvPr>
          <p:cNvSpPr txBox="1"/>
          <p:nvPr/>
        </p:nvSpPr>
        <p:spPr>
          <a:xfrm>
            <a:off x="7816943" y="2426170"/>
            <a:ext cx="87437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  <a:cs typeface="Poppins Light" pitchFamily="2" charset="77"/>
              </a:rPr>
              <a:t>Analysis of different brands and products.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79501C9-D5F9-644B-99BC-36ED6AF2D5AB}"/>
              </a:ext>
            </a:extLst>
          </p:cNvPr>
          <p:cNvSpPr/>
          <p:nvPr/>
        </p:nvSpPr>
        <p:spPr>
          <a:xfrm>
            <a:off x="11079729" y="3215052"/>
            <a:ext cx="2223656" cy="387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13504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844DE697-92BB-A149-8D94-4047A5122920}"/>
              </a:ext>
            </a:extLst>
          </p:cNvPr>
          <p:cNvGrpSpPr/>
          <p:nvPr/>
        </p:nvGrpSpPr>
        <p:grpSpPr>
          <a:xfrm>
            <a:off x="1805470" y="5521423"/>
            <a:ext cx="20776233" cy="5697215"/>
            <a:chOff x="1805471" y="5102697"/>
            <a:chExt cx="20776233" cy="5697215"/>
          </a:xfrm>
        </p:grpSpPr>
        <p:graphicFrame>
          <p:nvGraphicFramePr>
            <p:cNvPr id="3" name="Chart 2">
              <a:extLst>
                <a:ext uri="{FF2B5EF4-FFF2-40B4-BE49-F238E27FC236}">
                  <a16:creationId xmlns:a16="http://schemas.microsoft.com/office/drawing/2014/main" id="{5BE84E8F-F665-C147-BA82-FADEDA2FDB2B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495290139"/>
                </p:ext>
              </p:extLst>
            </p:nvPr>
          </p:nvGraphicFramePr>
          <p:xfrm>
            <a:off x="1805471" y="5102698"/>
            <a:ext cx="15091051" cy="569721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EBE0DDB4-2269-FF4E-A89D-C1BAAC3A014F}"/>
                </a:ext>
              </a:extLst>
            </p:cNvPr>
            <p:cNvGrpSpPr/>
            <p:nvPr/>
          </p:nvGrpSpPr>
          <p:grpSpPr>
            <a:xfrm>
              <a:off x="17194796" y="5102697"/>
              <a:ext cx="5386908" cy="5697214"/>
              <a:chOff x="11243867" y="5490221"/>
              <a:chExt cx="5386908" cy="5697214"/>
            </a:xfrm>
          </p:grpSpPr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310D60A9-C0C3-6846-8530-1D620A817A85}"/>
                  </a:ext>
                </a:extLst>
              </p:cNvPr>
              <p:cNvSpPr/>
              <p:nvPr/>
            </p:nvSpPr>
            <p:spPr>
              <a:xfrm>
                <a:off x="11243867" y="5698828"/>
                <a:ext cx="229116" cy="229116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318C28C8-2765-F94F-A593-63D22B32A93A}"/>
                  </a:ext>
                </a:extLst>
              </p:cNvPr>
              <p:cNvSpPr txBox="1"/>
              <p:nvPr/>
            </p:nvSpPr>
            <p:spPr>
              <a:xfrm>
                <a:off x="11887875" y="6085759"/>
                <a:ext cx="4742900" cy="18158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latin typeface="Poppins Light" pitchFamily="2" charset="77"/>
                    <a:ea typeface="Lato Light" panose="020F0502020204030203" pitchFamily="34" charset="0"/>
                    <a:cs typeface="Poppins Light" pitchFamily="2" charset="77"/>
                  </a:rPr>
                  <a:t>Business professionals like you connecting to share advice, promotions only work as well.</a:t>
                </a: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6844707-A340-1744-B447-0111CCC876D6}"/>
                  </a:ext>
                </a:extLst>
              </p:cNvPr>
              <p:cNvSpPr txBox="1"/>
              <p:nvPr/>
            </p:nvSpPr>
            <p:spPr>
              <a:xfrm>
                <a:off x="11887872" y="5490221"/>
                <a:ext cx="446688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>
                    <a:solidFill>
                      <a:schemeClr val="tx2"/>
                    </a:solidFill>
                    <a:latin typeface="Poppins Medium" pitchFamily="2" charset="77"/>
                    <a:ea typeface="Lato" panose="020F0502020204030203" pitchFamily="34" charset="0"/>
                    <a:cs typeface="Poppins Medium" pitchFamily="2" charset="77"/>
                  </a:rPr>
                  <a:t>Business System</a:t>
                </a:r>
              </a:p>
            </p:txBody>
          </p:sp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37199DDF-D4BD-704E-9FF1-2FE1B25698E5}"/>
                  </a:ext>
                </a:extLst>
              </p:cNvPr>
              <p:cNvSpPr/>
              <p:nvPr/>
            </p:nvSpPr>
            <p:spPr>
              <a:xfrm>
                <a:off x="11243867" y="8984622"/>
                <a:ext cx="229116" cy="22911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67A9DC25-3B85-A44B-97DA-2C78F30B2AA8}"/>
                  </a:ext>
                </a:extLst>
              </p:cNvPr>
              <p:cNvSpPr txBox="1"/>
              <p:nvPr/>
            </p:nvSpPr>
            <p:spPr>
              <a:xfrm>
                <a:off x="11887875" y="9371553"/>
                <a:ext cx="4742900" cy="18158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latin typeface="Poppins Light" pitchFamily="2" charset="77"/>
                    <a:ea typeface="Lato Light" panose="020F0502020204030203" pitchFamily="34" charset="0"/>
                    <a:cs typeface="Poppins Light" pitchFamily="2" charset="77"/>
                  </a:rPr>
                  <a:t>Business professionals like you connecting to share advice, promotions only work as well.</a:t>
                </a: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584F836D-A5C7-5E4E-B705-1F750ED0E492}"/>
                  </a:ext>
                </a:extLst>
              </p:cNvPr>
              <p:cNvSpPr txBox="1"/>
              <p:nvPr/>
            </p:nvSpPr>
            <p:spPr>
              <a:xfrm>
                <a:off x="11887872" y="8776015"/>
                <a:ext cx="446688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>
                    <a:solidFill>
                      <a:schemeClr val="tx2"/>
                    </a:solidFill>
                    <a:latin typeface="Poppins Medium" pitchFamily="2" charset="77"/>
                    <a:ea typeface="Lato" panose="020F0502020204030203" pitchFamily="34" charset="0"/>
                    <a:cs typeface="Poppins Medium" pitchFamily="2" charset="77"/>
                  </a:rPr>
                  <a:t>Suppliers</a:t>
                </a:r>
              </a:p>
            </p:txBody>
          </p:sp>
        </p:grpSp>
      </p:grpSp>
      <p:sp>
        <p:nvSpPr>
          <p:cNvPr id="15" name="CuadroTexto 350">
            <a:extLst>
              <a:ext uri="{FF2B5EF4-FFF2-40B4-BE49-F238E27FC236}">
                <a16:creationId xmlns:a16="http://schemas.microsoft.com/office/drawing/2014/main" id="{E090B778-7997-B74E-99E3-5C0725ABCE88}"/>
              </a:ext>
            </a:extLst>
          </p:cNvPr>
          <p:cNvSpPr txBox="1"/>
          <p:nvPr/>
        </p:nvSpPr>
        <p:spPr>
          <a:xfrm>
            <a:off x="6328194" y="1071658"/>
            <a:ext cx="1172147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Century Gothic" panose="020B0502020202020204" pitchFamily="34" charset="0"/>
                <a:ea typeface="Lato Heavy" charset="0"/>
                <a:cs typeface="Poppins" pitchFamily="2" charset="77"/>
              </a:rPr>
              <a:t>Bar Charts Infographics</a:t>
            </a:r>
          </a:p>
        </p:txBody>
      </p:sp>
      <p:sp>
        <p:nvSpPr>
          <p:cNvPr id="16" name="CuadroTexto 351">
            <a:extLst>
              <a:ext uri="{FF2B5EF4-FFF2-40B4-BE49-F238E27FC236}">
                <a16:creationId xmlns:a16="http://schemas.microsoft.com/office/drawing/2014/main" id="{835A4F59-1E3C-EE4B-A77C-F9F86F63691E}"/>
              </a:ext>
            </a:extLst>
          </p:cNvPr>
          <p:cNvSpPr txBox="1"/>
          <p:nvPr/>
        </p:nvSpPr>
        <p:spPr>
          <a:xfrm>
            <a:off x="7816943" y="2426170"/>
            <a:ext cx="87437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  <a:cs typeface="Poppins Light" pitchFamily="2" charset="77"/>
              </a:rPr>
              <a:t>Analysis of different brands and products.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B8B06E5-0F61-694C-B9BD-636B5CEAB4A3}"/>
              </a:ext>
            </a:extLst>
          </p:cNvPr>
          <p:cNvSpPr/>
          <p:nvPr/>
        </p:nvSpPr>
        <p:spPr>
          <a:xfrm>
            <a:off x="11079729" y="3215052"/>
            <a:ext cx="2223656" cy="387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90428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6069868-458B-0A4D-866C-B44B0B072410}"/>
              </a:ext>
            </a:extLst>
          </p:cNvPr>
          <p:cNvGrpSpPr/>
          <p:nvPr/>
        </p:nvGrpSpPr>
        <p:grpSpPr>
          <a:xfrm>
            <a:off x="1438137" y="4094922"/>
            <a:ext cx="21501376" cy="6216661"/>
            <a:chOff x="1438137" y="4094922"/>
            <a:chExt cx="21501376" cy="6216661"/>
          </a:xfrm>
        </p:grpSpPr>
        <p:graphicFrame>
          <p:nvGraphicFramePr>
            <p:cNvPr id="19" name="Chart 18">
              <a:extLst>
                <a:ext uri="{FF2B5EF4-FFF2-40B4-BE49-F238E27FC236}">
                  <a16:creationId xmlns:a16="http://schemas.microsoft.com/office/drawing/2014/main" id="{A1BB1859-F936-FE4F-A4AE-D35AE5F2DD9B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725016074"/>
                </p:ext>
              </p:extLst>
            </p:nvPr>
          </p:nvGraphicFramePr>
          <p:xfrm>
            <a:off x="1438137" y="4094922"/>
            <a:ext cx="21501376" cy="583194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F1420CD-5B83-BE47-9EF5-0DEAC6B19D9F}"/>
                </a:ext>
              </a:extLst>
            </p:cNvPr>
            <p:cNvSpPr txBox="1"/>
            <p:nvPr/>
          </p:nvSpPr>
          <p:spPr>
            <a:xfrm>
              <a:off x="4075538" y="9665252"/>
              <a:ext cx="417081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dirty="0">
                  <a:solidFill>
                    <a:schemeClr val="tx2"/>
                  </a:solidFill>
                  <a:latin typeface="Poppins Medium" pitchFamily="2" charset="77"/>
                  <a:ea typeface="Lato" panose="020F0502020204030203" pitchFamily="34" charset="0"/>
                  <a:cs typeface="Poppins Medium" pitchFamily="2" charset="77"/>
                </a:rPr>
                <a:t>Suppliers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31B761D-59C1-A54E-BCE7-D4D801863743}"/>
                </a:ext>
              </a:extLst>
            </p:cNvPr>
            <p:cNvSpPr txBox="1"/>
            <p:nvPr/>
          </p:nvSpPr>
          <p:spPr>
            <a:xfrm>
              <a:off x="10396528" y="9665252"/>
              <a:ext cx="417081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dirty="0">
                  <a:solidFill>
                    <a:schemeClr val="tx2"/>
                  </a:solidFill>
                  <a:latin typeface="Poppins Medium" pitchFamily="2" charset="77"/>
                  <a:ea typeface="Lato" panose="020F0502020204030203" pitchFamily="34" charset="0"/>
                  <a:cs typeface="Poppins Medium" pitchFamily="2" charset="77"/>
                </a:rPr>
                <a:t>Community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FADE309-0128-AF4C-8F8E-E52751936E43}"/>
                </a:ext>
              </a:extLst>
            </p:cNvPr>
            <p:cNvSpPr txBox="1"/>
            <p:nvPr/>
          </p:nvSpPr>
          <p:spPr>
            <a:xfrm>
              <a:off x="16717518" y="9665252"/>
              <a:ext cx="417081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dirty="0">
                  <a:solidFill>
                    <a:schemeClr val="tx2"/>
                  </a:solidFill>
                  <a:latin typeface="Poppins Medium" pitchFamily="2" charset="77"/>
                  <a:ea typeface="Lato" panose="020F0502020204030203" pitchFamily="34" charset="0"/>
                  <a:cs typeface="Poppins Medium" pitchFamily="2" charset="77"/>
                </a:rPr>
                <a:t>Competitors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0E1959F5-B1A0-AF47-A6F4-49F9B70F3B4C}"/>
              </a:ext>
            </a:extLst>
          </p:cNvPr>
          <p:cNvSpPr txBox="1"/>
          <p:nvPr/>
        </p:nvSpPr>
        <p:spPr>
          <a:xfrm flipH="1">
            <a:off x="3342658" y="10643391"/>
            <a:ext cx="5636570" cy="1030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660"/>
              </a:lnSpc>
            </a:pPr>
            <a:r>
              <a:rPr lang="en-US" sz="2800" dirty="0">
                <a:latin typeface="Poppins Light" pitchFamily="2" charset="77"/>
                <a:ea typeface="Lato Light" panose="020F0502020204030203" pitchFamily="34" charset="0"/>
                <a:cs typeface="Poppins Light" pitchFamily="2" charset="77"/>
              </a:rPr>
              <a:t>Business professionals like you connecting to share advice.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9069364-DF5D-4F4B-B2FF-69474B9DEB24}"/>
              </a:ext>
            </a:extLst>
          </p:cNvPr>
          <p:cNvSpPr txBox="1"/>
          <p:nvPr/>
        </p:nvSpPr>
        <p:spPr>
          <a:xfrm flipH="1">
            <a:off x="9663648" y="10643391"/>
            <a:ext cx="5636570" cy="1030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660"/>
              </a:lnSpc>
            </a:pPr>
            <a:r>
              <a:rPr lang="en-US" sz="2800" dirty="0">
                <a:latin typeface="Poppins Light" pitchFamily="2" charset="77"/>
                <a:ea typeface="Lato Light" panose="020F0502020204030203" pitchFamily="34" charset="0"/>
                <a:cs typeface="Poppins Light" pitchFamily="2" charset="77"/>
              </a:rPr>
              <a:t>Business professionals like you connecting to share advice.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DFB5C7A-EE27-074C-A93D-CD89EFF8A593}"/>
              </a:ext>
            </a:extLst>
          </p:cNvPr>
          <p:cNvSpPr txBox="1"/>
          <p:nvPr/>
        </p:nvSpPr>
        <p:spPr>
          <a:xfrm flipH="1">
            <a:off x="15984638" y="10643391"/>
            <a:ext cx="5636570" cy="1030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660"/>
              </a:lnSpc>
            </a:pPr>
            <a:r>
              <a:rPr lang="en-US" sz="2800" dirty="0">
                <a:latin typeface="Poppins Light" pitchFamily="2" charset="77"/>
                <a:ea typeface="Lato Light" panose="020F0502020204030203" pitchFamily="34" charset="0"/>
                <a:cs typeface="Poppins Light" pitchFamily="2" charset="77"/>
              </a:rPr>
              <a:t>Business professionals like you connecting to share advice.</a:t>
            </a:r>
          </a:p>
        </p:txBody>
      </p:sp>
      <p:sp>
        <p:nvSpPr>
          <p:cNvPr id="15" name="CuadroTexto 350">
            <a:extLst>
              <a:ext uri="{FF2B5EF4-FFF2-40B4-BE49-F238E27FC236}">
                <a16:creationId xmlns:a16="http://schemas.microsoft.com/office/drawing/2014/main" id="{A7AD0FF8-3CAE-8945-B232-E23261F5A548}"/>
              </a:ext>
            </a:extLst>
          </p:cNvPr>
          <p:cNvSpPr txBox="1"/>
          <p:nvPr/>
        </p:nvSpPr>
        <p:spPr>
          <a:xfrm>
            <a:off x="6328194" y="1071658"/>
            <a:ext cx="1172147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Century Gothic" panose="020B0502020202020204" pitchFamily="34" charset="0"/>
                <a:ea typeface="Lato Heavy" charset="0"/>
                <a:cs typeface="Poppins" pitchFamily="2" charset="77"/>
              </a:rPr>
              <a:t>Bar Charts Infographics</a:t>
            </a:r>
          </a:p>
        </p:txBody>
      </p:sp>
      <p:sp>
        <p:nvSpPr>
          <p:cNvPr id="16" name="CuadroTexto 351">
            <a:extLst>
              <a:ext uri="{FF2B5EF4-FFF2-40B4-BE49-F238E27FC236}">
                <a16:creationId xmlns:a16="http://schemas.microsoft.com/office/drawing/2014/main" id="{9CDD136A-8948-8D41-BC0A-B6781446011C}"/>
              </a:ext>
            </a:extLst>
          </p:cNvPr>
          <p:cNvSpPr txBox="1"/>
          <p:nvPr/>
        </p:nvSpPr>
        <p:spPr>
          <a:xfrm>
            <a:off x="7816943" y="2426170"/>
            <a:ext cx="87437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  <a:cs typeface="Poppins Light" pitchFamily="2" charset="77"/>
              </a:rPr>
              <a:t>Analysis of different brands and products.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DE1A9EB-FCF0-E14C-A57A-2D18D8E72057}"/>
              </a:ext>
            </a:extLst>
          </p:cNvPr>
          <p:cNvSpPr/>
          <p:nvPr/>
        </p:nvSpPr>
        <p:spPr>
          <a:xfrm>
            <a:off x="11079729" y="3215052"/>
            <a:ext cx="2223656" cy="387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85486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4FB534EA-4C44-934C-AE63-0772FF7BC59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39224098"/>
              </p:ext>
            </p:extLst>
          </p:nvPr>
        </p:nvGraphicFramePr>
        <p:xfrm>
          <a:off x="8702566" y="4995735"/>
          <a:ext cx="14121729" cy="70710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44" name="Group 43">
            <a:extLst>
              <a:ext uri="{FF2B5EF4-FFF2-40B4-BE49-F238E27FC236}">
                <a16:creationId xmlns:a16="http://schemas.microsoft.com/office/drawing/2014/main" id="{D14A9DF6-02A9-834C-BF8E-A190CE54C5B1}"/>
              </a:ext>
            </a:extLst>
          </p:cNvPr>
          <p:cNvGrpSpPr/>
          <p:nvPr/>
        </p:nvGrpSpPr>
        <p:grpSpPr>
          <a:xfrm>
            <a:off x="1562879" y="4995735"/>
            <a:ext cx="6478240" cy="6573615"/>
            <a:chOff x="1271300" y="4995735"/>
            <a:chExt cx="6478240" cy="6573615"/>
          </a:xfrm>
        </p:grpSpPr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22D2DB80-1102-1C4E-8E70-13E8F68BD8AC}"/>
                </a:ext>
              </a:extLst>
            </p:cNvPr>
            <p:cNvSpPr/>
            <p:nvPr/>
          </p:nvSpPr>
          <p:spPr>
            <a:xfrm>
              <a:off x="1271300" y="5204342"/>
              <a:ext cx="229116" cy="22911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CB4ADECA-7ADD-F440-893A-B2349ED53D8A}"/>
                </a:ext>
              </a:extLst>
            </p:cNvPr>
            <p:cNvSpPr txBox="1"/>
            <p:nvPr/>
          </p:nvSpPr>
          <p:spPr>
            <a:xfrm>
              <a:off x="1915307" y="5591273"/>
              <a:ext cx="5834233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Poppins Light" pitchFamily="2" charset="77"/>
                  <a:ea typeface="Lato Light" panose="020F0502020204030203" pitchFamily="34" charset="0"/>
                  <a:cs typeface="Poppins Light" pitchFamily="2" charset="77"/>
                </a:rPr>
                <a:t>Business professionals like you connecting to share advice.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DC0B794D-EFC4-014E-A767-594D8A0FB04C}"/>
                </a:ext>
              </a:extLst>
            </p:cNvPr>
            <p:cNvSpPr txBox="1"/>
            <p:nvPr/>
          </p:nvSpPr>
          <p:spPr>
            <a:xfrm>
              <a:off x="1915305" y="4995735"/>
              <a:ext cx="446688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solidFill>
                    <a:schemeClr val="tx2"/>
                  </a:solidFill>
                  <a:latin typeface="Poppins Medium" pitchFamily="2" charset="77"/>
                  <a:ea typeface="Lato" panose="020F0502020204030203" pitchFamily="34" charset="0"/>
                  <a:cs typeface="Poppins Medium" pitchFamily="2" charset="77"/>
                </a:rPr>
                <a:t>Logistic</a:t>
              </a:r>
            </a:p>
          </p:txBody>
        </p: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A8AEF98D-4D2F-EC4C-B103-D884F6346E17}"/>
                </a:ext>
              </a:extLst>
            </p:cNvPr>
            <p:cNvGrpSpPr/>
            <p:nvPr/>
          </p:nvGrpSpPr>
          <p:grpSpPr>
            <a:xfrm>
              <a:off x="1271300" y="7507720"/>
              <a:ext cx="6478240" cy="1549645"/>
              <a:chOff x="1271300" y="7507720"/>
              <a:chExt cx="6478240" cy="1549645"/>
            </a:xfrm>
          </p:grpSpPr>
          <p:sp>
            <p:nvSpPr>
              <p:cNvPr id="52" name="Oval 51">
                <a:extLst>
                  <a:ext uri="{FF2B5EF4-FFF2-40B4-BE49-F238E27FC236}">
                    <a16:creationId xmlns:a16="http://schemas.microsoft.com/office/drawing/2014/main" id="{C277F967-13DA-1045-A7D9-5AA7896605CA}"/>
                  </a:ext>
                </a:extLst>
              </p:cNvPr>
              <p:cNvSpPr/>
              <p:nvPr/>
            </p:nvSpPr>
            <p:spPr>
              <a:xfrm>
                <a:off x="1271300" y="7716327"/>
                <a:ext cx="229116" cy="22911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3F281C71-882C-DB4F-AD0F-7E11281559F4}"/>
                  </a:ext>
                </a:extLst>
              </p:cNvPr>
              <p:cNvSpPr txBox="1"/>
              <p:nvPr/>
            </p:nvSpPr>
            <p:spPr>
              <a:xfrm>
                <a:off x="1915307" y="8103258"/>
                <a:ext cx="5834233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latin typeface="Poppins Light" pitchFamily="2" charset="77"/>
                    <a:ea typeface="Lato Light" panose="020F0502020204030203" pitchFamily="34" charset="0"/>
                    <a:cs typeface="Poppins Light" pitchFamily="2" charset="77"/>
                  </a:rPr>
                  <a:t>Business professionals like you connecting to share advice.</a:t>
                </a: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620AD2B0-E6B5-F74A-BADF-7A37176ABC13}"/>
                  </a:ext>
                </a:extLst>
              </p:cNvPr>
              <p:cNvSpPr txBox="1"/>
              <p:nvPr/>
            </p:nvSpPr>
            <p:spPr>
              <a:xfrm>
                <a:off x="1915305" y="7507720"/>
                <a:ext cx="446688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>
                    <a:solidFill>
                      <a:schemeClr val="tx2"/>
                    </a:solidFill>
                    <a:latin typeface="Poppins Medium" pitchFamily="2" charset="77"/>
                    <a:ea typeface="Lato" panose="020F0502020204030203" pitchFamily="34" charset="0"/>
                    <a:cs typeface="Poppins Medium" pitchFamily="2" charset="77"/>
                  </a:rPr>
                  <a:t>Suppliers</a:t>
                </a:r>
              </a:p>
            </p:txBody>
          </p:sp>
        </p:grp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047392CC-2F76-3949-B12E-220E3CD7F892}"/>
                </a:ext>
              </a:extLst>
            </p:cNvPr>
            <p:cNvSpPr/>
            <p:nvPr/>
          </p:nvSpPr>
          <p:spPr>
            <a:xfrm>
              <a:off x="1271300" y="10228312"/>
              <a:ext cx="229116" cy="22911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8CD2BFF4-F2E6-8F44-ACAD-C670B120D591}"/>
                </a:ext>
              </a:extLst>
            </p:cNvPr>
            <p:cNvSpPr txBox="1"/>
            <p:nvPr/>
          </p:nvSpPr>
          <p:spPr>
            <a:xfrm>
              <a:off x="1915307" y="10615243"/>
              <a:ext cx="5834233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Poppins Light" pitchFamily="2" charset="77"/>
                  <a:ea typeface="Lato Light" panose="020F0502020204030203" pitchFamily="34" charset="0"/>
                  <a:cs typeface="Poppins Light" pitchFamily="2" charset="77"/>
                </a:rPr>
                <a:t>Business professionals like you connecting to share advice.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1BBCDBE7-D447-3149-A9C3-A807117D3262}"/>
                </a:ext>
              </a:extLst>
            </p:cNvPr>
            <p:cNvSpPr txBox="1"/>
            <p:nvPr/>
          </p:nvSpPr>
          <p:spPr>
            <a:xfrm>
              <a:off x="1915305" y="10019705"/>
              <a:ext cx="446688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solidFill>
                    <a:schemeClr val="tx2"/>
                  </a:solidFill>
                  <a:latin typeface="Poppins Medium" pitchFamily="2" charset="77"/>
                  <a:ea typeface="Lato" panose="020F0502020204030203" pitchFamily="34" charset="0"/>
                  <a:cs typeface="Poppins Medium" pitchFamily="2" charset="77"/>
                </a:rPr>
                <a:t>Community</a:t>
              </a:r>
            </a:p>
          </p:txBody>
        </p:sp>
      </p:grpSp>
      <p:sp>
        <p:nvSpPr>
          <p:cNvPr id="17" name="CuadroTexto 350">
            <a:extLst>
              <a:ext uri="{FF2B5EF4-FFF2-40B4-BE49-F238E27FC236}">
                <a16:creationId xmlns:a16="http://schemas.microsoft.com/office/drawing/2014/main" id="{F830D9F4-D2C5-F041-BAA7-EF06B7E3766C}"/>
              </a:ext>
            </a:extLst>
          </p:cNvPr>
          <p:cNvSpPr txBox="1"/>
          <p:nvPr/>
        </p:nvSpPr>
        <p:spPr>
          <a:xfrm>
            <a:off x="6328194" y="1071658"/>
            <a:ext cx="1172147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Century Gothic" panose="020B0502020202020204" pitchFamily="34" charset="0"/>
                <a:ea typeface="Lato Heavy" charset="0"/>
                <a:cs typeface="Poppins" pitchFamily="2" charset="77"/>
              </a:rPr>
              <a:t>Bar Charts Infographics</a:t>
            </a:r>
          </a:p>
        </p:txBody>
      </p:sp>
      <p:sp>
        <p:nvSpPr>
          <p:cNvPr id="18" name="CuadroTexto 351">
            <a:extLst>
              <a:ext uri="{FF2B5EF4-FFF2-40B4-BE49-F238E27FC236}">
                <a16:creationId xmlns:a16="http://schemas.microsoft.com/office/drawing/2014/main" id="{C5CD61D3-BB4B-6F48-BB6A-CC31BD2272E9}"/>
              </a:ext>
            </a:extLst>
          </p:cNvPr>
          <p:cNvSpPr txBox="1"/>
          <p:nvPr/>
        </p:nvSpPr>
        <p:spPr>
          <a:xfrm>
            <a:off x="7816943" y="2426170"/>
            <a:ext cx="87437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  <a:cs typeface="Poppins Light" pitchFamily="2" charset="77"/>
              </a:rPr>
              <a:t>Analysis of different brands and products.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12AF935-8EC6-4A42-812B-B632486A9703}"/>
              </a:ext>
            </a:extLst>
          </p:cNvPr>
          <p:cNvSpPr/>
          <p:nvPr/>
        </p:nvSpPr>
        <p:spPr>
          <a:xfrm>
            <a:off x="11079729" y="3215052"/>
            <a:ext cx="2223656" cy="387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72449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Chart 17">
            <a:extLst>
              <a:ext uri="{FF2B5EF4-FFF2-40B4-BE49-F238E27FC236}">
                <a16:creationId xmlns:a16="http://schemas.microsoft.com/office/drawing/2014/main" id="{4A8459F8-FB68-EB4D-AB84-DC41E8B4743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15032061"/>
              </p:ext>
            </p:extLst>
          </p:nvPr>
        </p:nvGraphicFramePr>
        <p:xfrm>
          <a:off x="8804365" y="4790163"/>
          <a:ext cx="13857303" cy="77439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9" name="Rectangle 28">
            <a:extLst>
              <a:ext uri="{FF2B5EF4-FFF2-40B4-BE49-F238E27FC236}">
                <a16:creationId xmlns:a16="http://schemas.microsoft.com/office/drawing/2014/main" id="{ECF93C23-7FC3-3B49-BD6B-C9AA8E9E7033}"/>
              </a:ext>
            </a:extLst>
          </p:cNvPr>
          <p:cNvSpPr/>
          <p:nvPr/>
        </p:nvSpPr>
        <p:spPr>
          <a:xfrm>
            <a:off x="2151761" y="10779771"/>
            <a:ext cx="581787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Connecting to share advice. That’s why we provide point solutions.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8B2E3F2-FE8D-6B4B-9D18-9FC2FE822DA5}"/>
              </a:ext>
            </a:extLst>
          </p:cNvPr>
          <p:cNvGrpSpPr/>
          <p:nvPr/>
        </p:nvGrpSpPr>
        <p:grpSpPr>
          <a:xfrm>
            <a:off x="1562879" y="4713975"/>
            <a:ext cx="6478240" cy="1549645"/>
            <a:chOff x="1562879" y="3699942"/>
            <a:chExt cx="6478240" cy="1549645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CAC72022-EB0F-DC4C-9FA5-0F6C3C19BDC1}"/>
                </a:ext>
              </a:extLst>
            </p:cNvPr>
            <p:cNvSpPr/>
            <p:nvPr/>
          </p:nvSpPr>
          <p:spPr>
            <a:xfrm>
              <a:off x="1562879" y="3908549"/>
              <a:ext cx="229116" cy="22911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61C0B900-F75C-7F44-B390-61016FF10C2F}"/>
                </a:ext>
              </a:extLst>
            </p:cNvPr>
            <p:cNvSpPr txBox="1"/>
            <p:nvPr/>
          </p:nvSpPr>
          <p:spPr>
            <a:xfrm>
              <a:off x="2206886" y="4295480"/>
              <a:ext cx="5834233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Poppins Light" pitchFamily="2" charset="77"/>
                  <a:ea typeface="Lato Light" panose="020F0502020204030203" pitchFamily="34" charset="0"/>
                  <a:cs typeface="Poppins Light" pitchFamily="2" charset="77"/>
                </a:rPr>
                <a:t>Business professionals like you connecting to share advice.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D9191259-6167-2148-8540-F64B8FE0D399}"/>
                </a:ext>
              </a:extLst>
            </p:cNvPr>
            <p:cNvSpPr txBox="1"/>
            <p:nvPr/>
          </p:nvSpPr>
          <p:spPr>
            <a:xfrm>
              <a:off x="2206884" y="3699942"/>
              <a:ext cx="446688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solidFill>
                    <a:schemeClr val="tx2"/>
                  </a:solidFill>
                  <a:latin typeface="Poppins Medium" pitchFamily="2" charset="77"/>
                  <a:ea typeface="Lato" panose="020F0502020204030203" pitchFamily="34" charset="0"/>
                  <a:cs typeface="Poppins Medium" pitchFamily="2" charset="77"/>
                </a:rPr>
                <a:t>Financial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8046704-775E-ED4A-8ED4-540331234742}"/>
              </a:ext>
            </a:extLst>
          </p:cNvPr>
          <p:cNvGrpSpPr/>
          <p:nvPr/>
        </p:nvGrpSpPr>
        <p:grpSpPr>
          <a:xfrm>
            <a:off x="1562879" y="6793777"/>
            <a:ext cx="6478240" cy="1549645"/>
            <a:chOff x="1271300" y="7507720"/>
            <a:chExt cx="6478240" cy="1549645"/>
          </a:xfrm>
        </p:grpSpPr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CE26C99E-4197-D646-BB3B-7D12DA0CBA0D}"/>
                </a:ext>
              </a:extLst>
            </p:cNvPr>
            <p:cNvSpPr/>
            <p:nvPr/>
          </p:nvSpPr>
          <p:spPr>
            <a:xfrm>
              <a:off x="1271300" y="7716327"/>
              <a:ext cx="229116" cy="22911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8D5F4AA5-8ECF-2142-9885-68F5E1F0D6DA}"/>
                </a:ext>
              </a:extLst>
            </p:cNvPr>
            <p:cNvSpPr txBox="1"/>
            <p:nvPr/>
          </p:nvSpPr>
          <p:spPr>
            <a:xfrm>
              <a:off x="1915307" y="8103258"/>
              <a:ext cx="5834233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Poppins Light" pitchFamily="2" charset="77"/>
                  <a:ea typeface="Lato Light" panose="020F0502020204030203" pitchFamily="34" charset="0"/>
                  <a:cs typeface="Poppins Light" pitchFamily="2" charset="77"/>
                </a:rPr>
                <a:t>Business professionals like you connecting to share advice.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F384DD66-9E2D-C646-9167-B6249D6D90F5}"/>
                </a:ext>
              </a:extLst>
            </p:cNvPr>
            <p:cNvSpPr txBox="1"/>
            <p:nvPr/>
          </p:nvSpPr>
          <p:spPr>
            <a:xfrm>
              <a:off x="1915305" y="7507720"/>
              <a:ext cx="446688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solidFill>
                    <a:schemeClr val="tx2"/>
                  </a:solidFill>
                  <a:latin typeface="Poppins Medium" pitchFamily="2" charset="77"/>
                  <a:ea typeface="Lato" panose="020F0502020204030203" pitchFamily="34" charset="0"/>
                  <a:cs typeface="Poppins Medium" pitchFamily="2" charset="77"/>
                </a:rPr>
                <a:t>Strategy</a:t>
              </a:r>
            </a:p>
          </p:txBody>
        </p:sp>
      </p:grpSp>
      <p:sp>
        <p:nvSpPr>
          <p:cNvPr id="35" name="Oval 34">
            <a:extLst>
              <a:ext uri="{FF2B5EF4-FFF2-40B4-BE49-F238E27FC236}">
                <a16:creationId xmlns:a16="http://schemas.microsoft.com/office/drawing/2014/main" id="{6192BEB7-EA68-5946-B4F2-AE268CCBF4DB}"/>
              </a:ext>
            </a:extLst>
          </p:cNvPr>
          <p:cNvSpPr/>
          <p:nvPr/>
        </p:nvSpPr>
        <p:spPr>
          <a:xfrm>
            <a:off x="1562879" y="8932519"/>
            <a:ext cx="229116" cy="22911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7B5FD43-DCB2-A241-A9B9-1456B39C32F5}"/>
              </a:ext>
            </a:extLst>
          </p:cNvPr>
          <p:cNvSpPr txBox="1"/>
          <p:nvPr/>
        </p:nvSpPr>
        <p:spPr>
          <a:xfrm>
            <a:off x="2206886" y="9319450"/>
            <a:ext cx="58342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Poppins Light" pitchFamily="2" charset="77"/>
                <a:ea typeface="Lato Light" panose="020F0502020204030203" pitchFamily="34" charset="0"/>
                <a:cs typeface="Poppins Light" pitchFamily="2" charset="77"/>
              </a:rPr>
              <a:t>Business professionals like you connecting to share advice.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B0BC2DC-F115-A445-9487-D61B924AD5E1}"/>
              </a:ext>
            </a:extLst>
          </p:cNvPr>
          <p:cNvSpPr txBox="1"/>
          <p:nvPr/>
        </p:nvSpPr>
        <p:spPr>
          <a:xfrm>
            <a:off x="2206884" y="8723912"/>
            <a:ext cx="44668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tx2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Commerce</a:t>
            </a:r>
          </a:p>
        </p:txBody>
      </p:sp>
      <p:sp>
        <p:nvSpPr>
          <p:cNvPr id="19" name="CuadroTexto 350">
            <a:extLst>
              <a:ext uri="{FF2B5EF4-FFF2-40B4-BE49-F238E27FC236}">
                <a16:creationId xmlns:a16="http://schemas.microsoft.com/office/drawing/2014/main" id="{54166848-A06B-504E-8337-D8BCDD6C11D5}"/>
              </a:ext>
            </a:extLst>
          </p:cNvPr>
          <p:cNvSpPr txBox="1"/>
          <p:nvPr/>
        </p:nvSpPr>
        <p:spPr>
          <a:xfrm>
            <a:off x="6328194" y="1071658"/>
            <a:ext cx="1172147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Century Gothic" panose="020B0502020202020204" pitchFamily="34" charset="0"/>
                <a:ea typeface="Lato Heavy" charset="0"/>
                <a:cs typeface="Poppins" pitchFamily="2" charset="77"/>
              </a:rPr>
              <a:t>Bar Charts Infographics</a:t>
            </a:r>
          </a:p>
        </p:txBody>
      </p:sp>
      <p:sp>
        <p:nvSpPr>
          <p:cNvPr id="20" name="CuadroTexto 351">
            <a:extLst>
              <a:ext uri="{FF2B5EF4-FFF2-40B4-BE49-F238E27FC236}">
                <a16:creationId xmlns:a16="http://schemas.microsoft.com/office/drawing/2014/main" id="{933B9900-E392-0A46-B7B4-A93F5385682F}"/>
              </a:ext>
            </a:extLst>
          </p:cNvPr>
          <p:cNvSpPr txBox="1"/>
          <p:nvPr/>
        </p:nvSpPr>
        <p:spPr>
          <a:xfrm>
            <a:off x="7816943" y="2426170"/>
            <a:ext cx="87437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  <a:cs typeface="Poppins Light" pitchFamily="2" charset="77"/>
              </a:rPr>
              <a:t>Analysis of different brands and products.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63F7C05-4C04-5440-97AC-64AF5B2B23D8}"/>
              </a:ext>
            </a:extLst>
          </p:cNvPr>
          <p:cNvSpPr/>
          <p:nvPr/>
        </p:nvSpPr>
        <p:spPr>
          <a:xfrm>
            <a:off x="11079729" y="3215052"/>
            <a:ext cx="2223656" cy="387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54048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Chart 18">
            <a:extLst>
              <a:ext uri="{FF2B5EF4-FFF2-40B4-BE49-F238E27FC236}">
                <a16:creationId xmlns:a16="http://schemas.microsoft.com/office/drawing/2014/main" id="{8DFFC57B-6899-354E-8D15-B5BA6F448B0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00022529"/>
              </p:ext>
            </p:extLst>
          </p:nvPr>
        </p:nvGraphicFramePr>
        <p:xfrm>
          <a:off x="1239353" y="3773645"/>
          <a:ext cx="21898944" cy="6723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C4DE49CE-6CF5-784C-A3EC-7E986F18C5E9}"/>
              </a:ext>
            </a:extLst>
          </p:cNvPr>
          <p:cNvSpPr txBox="1"/>
          <p:nvPr/>
        </p:nvSpPr>
        <p:spPr>
          <a:xfrm>
            <a:off x="1818514" y="11401782"/>
            <a:ext cx="813015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Poppins Light" pitchFamily="2" charset="77"/>
                <a:ea typeface="Lato Light" panose="020F0502020204030203" pitchFamily="34" charset="0"/>
                <a:cs typeface="Poppins Light" pitchFamily="2" charset="77"/>
              </a:rPr>
              <a:t>Business professionals like you connecting to share advice, promotions only work as well.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AB68B16-463D-BE47-8C30-50344AA5E610}"/>
              </a:ext>
            </a:extLst>
          </p:cNvPr>
          <p:cNvGrpSpPr/>
          <p:nvPr/>
        </p:nvGrpSpPr>
        <p:grpSpPr>
          <a:xfrm>
            <a:off x="12930287" y="11555669"/>
            <a:ext cx="10208010" cy="646331"/>
            <a:chOff x="10377695" y="11420463"/>
            <a:chExt cx="10208010" cy="646331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2F589CC9-807E-A444-BEDC-C3C288EFB777}"/>
                </a:ext>
              </a:extLst>
            </p:cNvPr>
            <p:cNvGrpSpPr/>
            <p:nvPr/>
          </p:nvGrpSpPr>
          <p:grpSpPr>
            <a:xfrm>
              <a:off x="10377695" y="11420463"/>
              <a:ext cx="3402670" cy="646331"/>
              <a:chOff x="1562879" y="7507720"/>
              <a:chExt cx="3402670" cy="646331"/>
            </a:xfrm>
          </p:grpSpPr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1CCB7036-9EF2-8447-A6A7-A80062C58BC8}"/>
                  </a:ext>
                </a:extLst>
              </p:cNvPr>
              <p:cNvSpPr/>
              <p:nvPr/>
            </p:nvSpPr>
            <p:spPr>
              <a:xfrm>
                <a:off x="1562879" y="7716327"/>
                <a:ext cx="229116" cy="229116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FCA8757-0BE4-0948-A190-E6F507F309B3}"/>
                  </a:ext>
                </a:extLst>
              </p:cNvPr>
              <p:cNvSpPr txBox="1"/>
              <p:nvPr/>
            </p:nvSpPr>
            <p:spPr>
              <a:xfrm>
                <a:off x="2002480" y="7507720"/>
                <a:ext cx="296306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>
                    <a:solidFill>
                      <a:schemeClr val="tx2"/>
                    </a:solidFill>
                    <a:latin typeface="Poppins Medium" pitchFamily="2" charset="77"/>
                    <a:ea typeface="Lato" panose="020F0502020204030203" pitchFamily="34" charset="0"/>
                    <a:cs typeface="Poppins Medium" pitchFamily="2" charset="77"/>
                  </a:rPr>
                  <a:t>Business</a:t>
                </a:r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C6D4535C-6A80-FF49-800C-963BCBFC51ED}"/>
                </a:ext>
              </a:extLst>
            </p:cNvPr>
            <p:cNvGrpSpPr/>
            <p:nvPr/>
          </p:nvGrpSpPr>
          <p:grpSpPr>
            <a:xfrm>
              <a:off x="13780365" y="11420463"/>
              <a:ext cx="3402670" cy="646331"/>
              <a:chOff x="1562879" y="7507720"/>
              <a:chExt cx="3402670" cy="646331"/>
            </a:xfrm>
          </p:grpSpPr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BBF02F3F-12B4-FC4D-AFF8-B39161A97B9F}"/>
                  </a:ext>
                </a:extLst>
              </p:cNvPr>
              <p:cNvSpPr/>
              <p:nvPr/>
            </p:nvSpPr>
            <p:spPr>
              <a:xfrm>
                <a:off x="1562879" y="7716327"/>
                <a:ext cx="229116" cy="22911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DAD7B289-8A06-9042-AD48-BEB58F99EB9B}"/>
                  </a:ext>
                </a:extLst>
              </p:cNvPr>
              <p:cNvSpPr txBox="1"/>
              <p:nvPr/>
            </p:nvSpPr>
            <p:spPr>
              <a:xfrm>
                <a:off x="2002480" y="7507720"/>
                <a:ext cx="296306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>
                    <a:solidFill>
                      <a:schemeClr val="tx2"/>
                    </a:solidFill>
                    <a:latin typeface="Poppins Medium" pitchFamily="2" charset="77"/>
                    <a:ea typeface="Lato" panose="020F0502020204030203" pitchFamily="34" charset="0"/>
                    <a:cs typeface="Poppins Medium" pitchFamily="2" charset="77"/>
                  </a:rPr>
                  <a:t>Financial</a:t>
                </a: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2BD63CD3-8807-804F-AF0A-F06CA1675D3C}"/>
                </a:ext>
              </a:extLst>
            </p:cNvPr>
            <p:cNvGrpSpPr/>
            <p:nvPr/>
          </p:nvGrpSpPr>
          <p:grpSpPr>
            <a:xfrm>
              <a:off x="17183035" y="11420463"/>
              <a:ext cx="3402670" cy="646331"/>
              <a:chOff x="1562879" y="7507720"/>
              <a:chExt cx="3402670" cy="646331"/>
            </a:xfrm>
          </p:grpSpPr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EFCE44EF-ACFC-A84F-A469-D7314162C80D}"/>
                  </a:ext>
                </a:extLst>
              </p:cNvPr>
              <p:cNvSpPr/>
              <p:nvPr/>
            </p:nvSpPr>
            <p:spPr>
              <a:xfrm>
                <a:off x="1562879" y="7716327"/>
                <a:ext cx="229116" cy="229116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86AF4CA0-0C16-7144-924B-7D64CEFFF244}"/>
                  </a:ext>
                </a:extLst>
              </p:cNvPr>
              <p:cNvSpPr txBox="1"/>
              <p:nvPr/>
            </p:nvSpPr>
            <p:spPr>
              <a:xfrm>
                <a:off x="2002480" y="7507720"/>
                <a:ext cx="296306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>
                    <a:solidFill>
                      <a:schemeClr val="tx2"/>
                    </a:solidFill>
                    <a:latin typeface="Poppins Medium" pitchFamily="2" charset="77"/>
                    <a:ea typeface="Lato" panose="020F0502020204030203" pitchFamily="34" charset="0"/>
                    <a:cs typeface="Poppins Medium" pitchFamily="2" charset="77"/>
                  </a:rPr>
                  <a:t>Strategy</a:t>
                </a:r>
              </a:p>
            </p:txBody>
          </p:sp>
        </p:grpSp>
      </p:grpSp>
      <p:sp>
        <p:nvSpPr>
          <p:cNvPr id="17" name="CuadroTexto 350">
            <a:extLst>
              <a:ext uri="{FF2B5EF4-FFF2-40B4-BE49-F238E27FC236}">
                <a16:creationId xmlns:a16="http://schemas.microsoft.com/office/drawing/2014/main" id="{372C1680-1348-D94B-8166-35456CFAB4BE}"/>
              </a:ext>
            </a:extLst>
          </p:cNvPr>
          <p:cNvSpPr txBox="1"/>
          <p:nvPr/>
        </p:nvSpPr>
        <p:spPr>
          <a:xfrm>
            <a:off x="6328194" y="1071658"/>
            <a:ext cx="1172147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Century Gothic" panose="020B0502020202020204" pitchFamily="34" charset="0"/>
                <a:ea typeface="Lato Heavy" charset="0"/>
                <a:cs typeface="Poppins" pitchFamily="2" charset="77"/>
              </a:rPr>
              <a:t>Bar Charts Infographics</a:t>
            </a:r>
          </a:p>
        </p:txBody>
      </p:sp>
      <p:sp>
        <p:nvSpPr>
          <p:cNvPr id="18" name="CuadroTexto 351">
            <a:extLst>
              <a:ext uri="{FF2B5EF4-FFF2-40B4-BE49-F238E27FC236}">
                <a16:creationId xmlns:a16="http://schemas.microsoft.com/office/drawing/2014/main" id="{C5A2A042-6A1F-A34C-BB69-AECE20C1AD9C}"/>
              </a:ext>
            </a:extLst>
          </p:cNvPr>
          <p:cNvSpPr txBox="1"/>
          <p:nvPr/>
        </p:nvSpPr>
        <p:spPr>
          <a:xfrm>
            <a:off x="7816943" y="2426170"/>
            <a:ext cx="87437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  <a:cs typeface="Poppins Light" pitchFamily="2" charset="77"/>
              </a:rPr>
              <a:t>Analysis of different brands and products.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8972B56-5FC1-6548-8489-D0F3360EA14A}"/>
              </a:ext>
            </a:extLst>
          </p:cNvPr>
          <p:cNvSpPr/>
          <p:nvPr/>
        </p:nvSpPr>
        <p:spPr>
          <a:xfrm>
            <a:off x="11079729" y="3215052"/>
            <a:ext cx="2223656" cy="387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82180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Chart 16">
            <a:extLst>
              <a:ext uri="{FF2B5EF4-FFF2-40B4-BE49-F238E27FC236}">
                <a16:creationId xmlns:a16="http://schemas.microsoft.com/office/drawing/2014/main" id="{DC2DFD40-3A9D-A349-AB66-E9EBCF7548B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34082096"/>
              </p:ext>
            </p:extLst>
          </p:nvPr>
        </p:nvGraphicFramePr>
        <p:xfrm>
          <a:off x="1860402" y="6824587"/>
          <a:ext cx="9232491" cy="53683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EA5E5245-B446-2E4A-81FE-8C8029F3F4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5534413"/>
              </p:ext>
            </p:extLst>
          </p:nvPr>
        </p:nvGraphicFramePr>
        <p:xfrm>
          <a:off x="12570310" y="5492496"/>
          <a:ext cx="9704952" cy="6574300"/>
        </p:xfrm>
        <a:graphic>
          <a:graphicData uri="http://schemas.openxmlformats.org/drawingml/2006/table">
            <a:tbl>
              <a:tblPr firstRow="1" bandRow="1">
                <a:effectLst>
                  <a:outerShdw blurRad="25400" algn="ctr" rotWithShape="0">
                    <a:schemeClr val="accent1">
                      <a:lumMod val="50000"/>
                      <a:alpha val="40000"/>
                    </a:schemeClr>
                  </a:outerShdw>
                </a:effectLst>
                <a:tableStyleId>{5C22544A-7EE6-4342-B048-85BDC9FD1C3A}</a:tableStyleId>
              </a:tblPr>
              <a:tblGrid>
                <a:gridCol w="4852476">
                  <a:extLst>
                    <a:ext uri="{9D8B030D-6E8A-4147-A177-3AD203B41FA5}">
                      <a16:colId xmlns:a16="http://schemas.microsoft.com/office/drawing/2014/main" val="4226183169"/>
                    </a:ext>
                  </a:extLst>
                </a:gridCol>
                <a:gridCol w="4852476">
                  <a:extLst>
                    <a:ext uri="{9D8B030D-6E8A-4147-A177-3AD203B41FA5}">
                      <a16:colId xmlns:a16="http://schemas.microsoft.com/office/drawing/2014/main" val="3941840632"/>
                    </a:ext>
                  </a:extLst>
                </a:gridCol>
              </a:tblGrid>
              <a:tr h="122167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i="0" kern="1200" dirty="0">
                          <a:solidFill>
                            <a:schemeClr val="bg1"/>
                          </a:solidFill>
                          <a:effectLst/>
                          <a:latin typeface="Poppins Light" pitchFamily="2" charset="77"/>
                          <a:ea typeface="Lato Light" panose="020F0502020204030203" pitchFamily="34" charset="0"/>
                          <a:cs typeface="Poppins Light" pitchFamily="2" charset="77"/>
                        </a:rPr>
                        <a:t>Advertising agency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i="0" kern="1200" dirty="0">
                          <a:solidFill>
                            <a:schemeClr val="bg1"/>
                          </a:solidFill>
                          <a:effectLst/>
                          <a:latin typeface="Poppins Light" pitchFamily="2" charset="77"/>
                          <a:ea typeface="Lato Light" panose="020F0502020204030203" pitchFamily="34" charset="0"/>
                          <a:cs typeface="Poppins Light" pitchFamily="2" charset="77"/>
                        </a:rPr>
                        <a:t>Advertising Budget Per Month</a:t>
                      </a:r>
                      <a:endParaRPr lang="en-US" sz="2400" b="0" i="0" dirty="0">
                        <a:solidFill>
                          <a:schemeClr val="bg1"/>
                        </a:solidFill>
                        <a:effectLst/>
                        <a:latin typeface="Poppins Light" pitchFamily="2" charset="77"/>
                        <a:ea typeface="Lato Light" panose="020F0502020204030203" pitchFamily="34" charset="0"/>
                        <a:cs typeface="Poppins Light" pitchFamily="2" charset="7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3699135"/>
                  </a:ext>
                </a:extLst>
              </a:tr>
              <a:tr h="664105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Poppins Light" pitchFamily="2" charset="77"/>
                          <a:ea typeface="Lato Light" panose="020F0502020204030203" pitchFamily="34" charset="0"/>
                          <a:cs typeface="Poppins Light" pitchFamily="2" charset="77"/>
                        </a:rPr>
                        <a:t>Apr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Poppins Light" pitchFamily="2" charset="77"/>
                          <a:ea typeface="Lato Light" panose="020F0502020204030203" pitchFamily="34" charset="0"/>
                          <a:cs typeface="Poppins Light" pitchFamily="2" charset="77"/>
                        </a:rPr>
                        <a:t>85%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5426913"/>
                  </a:ext>
                </a:extLst>
              </a:tr>
              <a:tr h="703886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Poppins Light" pitchFamily="2" charset="77"/>
                          <a:ea typeface="Lato Light" panose="020F0502020204030203" pitchFamily="34" charset="0"/>
                          <a:cs typeface="Poppins Light" pitchFamily="2" charset="77"/>
                        </a:rPr>
                        <a:t>May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Poppins Light" pitchFamily="2" charset="77"/>
                          <a:ea typeface="Lato Light" panose="020F0502020204030203" pitchFamily="34" charset="0"/>
                          <a:cs typeface="Poppins Light" pitchFamily="2" charset="77"/>
                        </a:rPr>
                        <a:t>70%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2044379"/>
                  </a:ext>
                </a:extLst>
              </a:tr>
              <a:tr h="664105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Poppins Light" pitchFamily="2" charset="77"/>
                          <a:ea typeface="Lato Light" panose="020F0502020204030203" pitchFamily="34" charset="0"/>
                          <a:cs typeface="Poppins Light" pitchFamily="2" charset="77"/>
                        </a:rPr>
                        <a:t>Jun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bg1"/>
                          </a:solidFill>
                          <a:latin typeface="Poppins Light" pitchFamily="2" charset="77"/>
                          <a:ea typeface="Lato Light" panose="020F0502020204030203" pitchFamily="34" charset="0"/>
                          <a:cs typeface="Poppins Light" pitchFamily="2" charset="77"/>
                        </a:rPr>
                        <a:t>40%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8960511"/>
                  </a:ext>
                </a:extLst>
              </a:tr>
              <a:tr h="664105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Poppins Light" pitchFamily="2" charset="77"/>
                          <a:ea typeface="Lato Light" panose="020F0502020204030203" pitchFamily="34" charset="0"/>
                          <a:cs typeface="Poppins Light" pitchFamily="2" charset="77"/>
                        </a:rPr>
                        <a:t>Jul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Poppins Light" pitchFamily="2" charset="77"/>
                          <a:ea typeface="Lato Light" panose="020F0502020204030203" pitchFamily="34" charset="0"/>
                          <a:cs typeface="Poppins Light" pitchFamily="2" charset="77"/>
                        </a:rPr>
                        <a:t>50%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7838882"/>
                  </a:ext>
                </a:extLst>
              </a:tr>
              <a:tr h="664105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Poppins Light" pitchFamily="2" charset="77"/>
                          <a:ea typeface="Lato Light" panose="020F0502020204030203" pitchFamily="34" charset="0"/>
                          <a:cs typeface="Poppins Light" pitchFamily="2" charset="77"/>
                        </a:rPr>
                        <a:t>Ago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Poppins Light" pitchFamily="2" charset="77"/>
                          <a:ea typeface="Lato Light" panose="020F0502020204030203" pitchFamily="34" charset="0"/>
                          <a:cs typeface="Poppins Light" pitchFamily="2" charset="77"/>
                        </a:rPr>
                        <a:t>90%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409432"/>
                  </a:ext>
                </a:extLst>
              </a:tr>
              <a:tr h="664105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Poppins Light" pitchFamily="2" charset="77"/>
                          <a:ea typeface="Lato Light" panose="020F0502020204030203" pitchFamily="34" charset="0"/>
                          <a:cs typeface="Poppins Light" pitchFamily="2" charset="77"/>
                        </a:rPr>
                        <a:t>Sep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Poppins Light" pitchFamily="2" charset="77"/>
                          <a:ea typeface="Lato Light" panose="020F0502020204030203" pitchFamily="34" charset="0"/>
                          <a:cs typeface="Poppins Light" pitchFamily="2" charset="77"/>
                        </a:rPr>
                        <a:t>20%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4939565"/>
                  </a:ext>
                </a:extLst>
              </a:tr>
              <a:tr h="664105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Poppins Light" pitchFamily="2" charset="77"/>
                          <a:ea typeface="Lato Light" panose="020F0502020204030203" pitchFamily="34" charset="0"/>
                          <a:cs typeface="Poppins Light" pitchFamily="2" charset="77"/>
                        </a:rPr>
                        <a:t>Oct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Poppins Light" pitchFamily="2" charset="77"/>
                          <a:ea typeface="Lato Light" panose="020F0502020204030203" pitchFamily="34" charset="0"/>
                          <a:cs typeface="Poppins Light" pitchFamily="2" charset="77"/>
                        </a:rPr>
                        <a:t>35%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2798316"/>
                  </a:ext>
                </a:extLst>
              </a:tr>
              <a:tr h="664105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Poppins Light" pitchFamily="2" charset="77"/>
                          <a:ea typeface="Lato Light" panose="020F0502020204030203" pitchFamily="34" charset="0"/>
                          <a:cs typeface="Poppins Light" pitchFamily="2" charset="77"/>
                        </a:rPr>
                        <a:t>Nov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Poppins Light" pitchFamily="2" charset="77"/>
                          <a:ea typeface="Lato Light" panose="020F0502020204030203" pitchFamily="34" charset="0"/>
                          <a:cs typeface="Poppins Light" pitchFamily="2" charset="77"/>
                        </a:rPr>
                        <a:t>40%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9097976"/>
                  </a:ext>
                </a:extLst>
              </a:tr>
            </a:tbl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id="{FC3E48F5-A014-DF46-8811-E118EFE2541D}"/>
              </a:ext>
            </a:extLst>
          </p:cNvPr>
          <p:cNvSpPr txBox="1"/>
          <p:nvPr/>
        </p:nvSpPr>
        <p:spPr>
          <a:xfrm>
            <a:off x="1860402" y="5280820"/>
            <a:ext cx="813015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Poppins Light" pitchFamily="2" charset="77"/>
                <a:ea typeface="Lato Light" panose="020F0502020204030203" pitchFamily="34" charset="0"/>
                <a:cs typeface="Poppins Light" pitchFamily="2" charset="77"/>
              </a:rPr>
              <a:t>Business professionals like you connecting to share advice, promotions only work as well.</a:t>
            </a:r>
          </a:p>
        </p:txBody>
      </p:sp>
      <p:sp>
        <p:nvSpPr>
          <p:cNvPr id="8" name="CuadroTexto 350">
            <a:extLst>
              <a:ext uri="{FF2B5EF4-FFF2-40B4-BE49-F238E27FC236}">
                <a16:creationId xmlns:a16="http://schemas.microsoft.com/office/drawing/2014/main" id="{8B968C8A-1EFA-F244-BF53-2ADBA072FE16}"/>
              </a:ext>
            </a:extLst>
          </p:cNvPr>
          <p:cNvSpPr txBox="1"/>
          <p:nvPr/>
        </p:nvSpPr>
        <p:spPr>
          <a:xfrm>
            <a:off x="6328194" y="1071658"/>
            <a:ext cx="1172147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Century Gothic" panose="020B0502020202020204" pitchFamily="34" charset="0"/>
                <a:ea typeface="Lato Heavy" charset="0"/>
                <a:cs typeface="Poppins" pitchFamily="2" charset="77"/>
              </a:rPr>
              <a:t>Bar Charts Infographics</a:t>
            </a:r>
          </a:p>
        </p:txBody>
      </p:sp>
      <p:sp>
        <p:nvSpPr>
          <p:cNvPr id="9" name="CuadroTexto 351">
            <a:extLst>
              <a:ext uri="{FF2B5EF4-FFF2-40B4-BE49-F238E27FC236}">
                <a16:creationId xmlns:a16="http://schemas.microsoft.com/office/drawing/2014/main" id="{C3DEED6F-58E8-2E44-A937-3AF8C98CB6C8}"/>
              </a:ext>
            </a:extLst>
          </p:cNvPr>
          <p:cNvSpPr txBox="1"/>
          <p:nvPr/>
        </p:nvSpPr>
        <p:spPr>
          <a:xfrm>
            <a:off x="7816943" y="2426170"/>
            <a:ext cx="87437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  <a:cs typeface="Poppins Light" pitchFamily="2" charset="77"/>
              </a:rPr>
              <a:t>Analysis of different brands and products.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7867CFF-8DF5-704B-BE26-3B4F14A5FBAB}"/>
              </a:ext>
            </a:extLst>
          </p:cNvPr>
          <p:cNvSpPr/>
          <p:nvPr/>
        </p:nvSpPr>
        <p:spPr>
          <a:xfrm>
            <a:off x="11079729" y="3215052"/>
            <a:ext cx="2223656" cy="387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01085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SQ - Rouge Light">
      <a:dk1>
        <a:srgbClr val="737572"/>
      </a:dk1>
      <a:lt1>
        <a:srgbClr val="FFFFFF"/>
      </a:lt1>
      <a:dk2>
        <a:srgbClr val="363E48"/>
      </a:dk2>
      <a:lt2>
        <a:srgbClr val="FFFFFF"/>
      </a:lt2>
      <a:accent1>
        <a:srgbClr val="1EA185"/>
      </a:accent1>
      <a:accent2>
        <a:srgbClr val="9BBB5C"/>
      </a:accent2>
      <a:accent3>
        <a:srgbClr val="F29B26"/>
      </a:accent3>
      <a:accent4>
        <a:srgbClr val="BD392F"/>
      </a:accent4>
      <a:accent5>
        <a:srgbClr val="445469"/>
      </a:accent5>
      <a:accent6>
        <a:srgbClr val="6D6F6B"/>
      </a:accent6>
      <a:hlink>
        <a:srgbClr val="1E9272"/>
      </a:hlink>
      <a:folHlink>
        <a:srgbClr val="AC2624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4297</TotalTime>
  <Words>814</Words>
  <Application>Microsoft Macintosh PowerPoint</Application>
  <PresentationFormat>Custom</PresentationFormat>
  <Paragraphs>195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Calibri</vt:lpstr>
      <vt:lpstr>Calibri Light</vt:lpstr>
      <vt:lpstr>Century Gothic</vt:lpstr>
      <vt:lpstr>Poppins Light</vt:lpstr>
      <vt:lpstr>Poppins 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Luis Lopez</dc:creator>
  <cp:lastModifiedBy>Lopez Luis Enrique</cp:lastModifiedBy>
  <cp:revision>387</cp:revision>
  <dcterms:created xsi:type="dcterms:W3CDTF">2020-05-04T13:20:50Z</dcterms:created>
  <dcterms:modified xsi:type="dcterms:W3CDTF">2020-09-25T19:08:18Z</dcterms:modified>
</cp:coreProperties>
</file>